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77" r:id="rId4"/>
    <p:sldId id="276" r:id="rId5"/>
    <p:sldId id="275" r:id="rId6"/>
    <p:sldId id="274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8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9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3CABC-4EE2-4EF9-A0F0-87658EB08557}" type="doc">
      <dgm:prSet loTypeId="urn:microsoft.com/office/officeart/2005/8/layout/cycle2" loCatId="cycle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FEC9BE8C-E616-4D51-A941-DDF6051A1D69}">
      <dgm:prSet phldrT="[Text]" phldr="1"/>
      <dgm:spPr>
        <a:effectLst/>
        <a:scene3d>
          <a:camera prst="obliqueTopRigh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n-US" dirty="0"/>
        </a:p>
      </dgm:t>
    </dgm:pt>
    <dgm:pt modelId="{C02372D9-2808-4D33-A2B4-0EDBE8F05C3C}" type="parTrans" cxnId="{4B04676B-BDE1-49F2-A05D-79AEC3C991CC}">
      <dgm:prSet/>
      <dgm:spPr/>
      <dgm:t>
        <a:bodyPr/>
        <a:lstStyle/>
        <a:p>
          <a:endParaRPr lang="en-US"/>
        </a:p>
      </dgm:t>
    </dgm:pt>
    <dgm:pt modelId="{A47828D1-F3F2-4012-BEC0-54911368A87B}" type="sibTrans" cxnId="{4B04676B-BDE1-49F2-A05D-79AEC3C991CC}">
      <dgm:prSet/>
      <dgm:spPr/>
      <dgm:t>
        <a:bodyPr/>
        <a:lstStyle/>
        <a:p>
          <a:endParaRPr lang="en-US" dirty="0"/>
        </a:p>
      </dgm:t>
    </dgm:pt>
    <dgm:pt modelId="{D3A55341-7EE3-4F7E-9B0E-EC9239EB3B07}">
      <dgm:prSet phldrT="[Text]" phldr="1"/>
      <dgm:spPr>
        <a:scene3d>
          <a:camera prst="obliqueTopRigh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n-US" dirty="0"/>
        </a:p>
      </dgm:t>
    </dgm:pt>
    <dgm:pt modelId="{EFFB3C4C-FDE8-4E1C-B9B8-F6CC2406A230}" type="parTrans" cxnId="{DF981237-2DF8-4CAE-946E-CD8518CD9BD5}">
      <dgm:prSet/>
      <dgm:spPr/>
      <dgm:t>
        <a:bodyPr/>
        <a:lstStyle/>
        <a:p>
          <a:endParaRPr lang="en-US"/>
        </a:p>
      </dgm:t>
    </dgm:pt>
    <dgm:pt modelId="{CDC989E7-4D8C-4CC6-B580-1CBDF3AE692D}" type="sibTrans" cxnId="{DF981237-2DF8-4CAE-946E-CD8518CD9BD5}">
      <dgm:prSet/>
      <dgm:spPr/>
      <dgm:t>
        <a:bodyPr/>
        <a:lstStyle/>
        <a:p>
          <a:endParaRPr lang="en-US" dirty="0"/>
        </a:p>
      </dgm:t>
    </dgm:pt>
    <dgm:pt modelId="{F2446B2C-2A73-4D5D-8246-90ECF0C1EBD7}">
      <dgm:prSet phldrT="[Text]" phldr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bliqueTopRigh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n-US" dirty="0"/>
        </a:p>
      </dgm:t>
    </dgm:pt>
    <dgm:pt modelId="{8B2920A5-0A13-469E-BBD0-4DE85CF0689D}" type="parTrans" cxnId="{86CC1AD4-8CC7-4849-9AF7-23F463C0E048}">
      <dgm:prSet/>
      <dgm:spPr/>
      <dgm:t>
        <a:bodyPr/>
        <a:lstStyle/>
        <a:p>
          <a:endParaRPr lang="en-US"/>
        </a:p>
      </dgm:t>
    </dgm:pt>
    <dgm:pt modelId="{CA1AEBD7-6400-4937-9607-EA3970C915C0}" type="sibTrans" cxnId="{86CC1AD4-8CC7-4849-9AF7-23F463C0E048}">
      <dgm:prSet/>
      <dgm:spPr/>
      <dgm:t>
        <a:bodyPr/>
        <a:lstStyle/>
        <a:p>
          <a:endParaRPr lang="en-US" dirty="0"/>
        </a:p>
      </dgm:t>
    </dgm:pt>
    <dgm:pt modelId="{ED0ECCFC-D48C-47DC-8FE7-DCAEF0281532}">
      <dgm:prSet phldrT="[Text]" phldr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bliqueTopRigh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n-US" dirty="0"/>
        </a:p>
      </dgm:t>
    </dgm:pt>
    <dgm:pt modelId="{3BFF3D7E-9AC0-4E55-875B-BFB4606DDDB2}" type="parTrans" cxnId="{3EA32CFC-C262-4D8E-92B2-C2E553691791}">
      <dgm:prSet/>
      <dgm:spPr/>
      <dgm:t>
        <a:bodyPr/>
        <a:lstStyle/>
        <a:p>
          <a:endParaRPr lang="en-US"/>
        </a:p>
      </dgm:t>
    </dgm:pt>
    <dgm:pt modelId="{636DBDA2-C70B-4362-9D13-BC96495553F9}" type="sibTrans" cxnId="{3EA32CFC-C262-4D8E-92B2-C2E553691791}">
      <dgm:prSet/>
      <dgm:spPr/>
      <dgm:t>
        <a:bodyPr/>
        <a:lstStyle/>
        <a:p>
          <a:endParaRPr lang="en-US" dirty="0"/>
        </a:p>
      </dgm:t>
    </dgm:pt>
    <dgm:pt modelId="{6111F865-3FAC-4A62-AE1F-E54F38ABA5AB}">
      <dgm:prSet phldrT="[Text]" phldr="1"/>
      <dgm:spPr>
        <a:scene3d>
          <a:camera prst="obliqueTopRigh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n-US" dirty="0"/>
        </a:p>
      </dgm:t>
    </dgm:pt>
    <dgm:pt modelId="{022F35EF-A3BD-4DE6-AE07-5570F296DAC8}" type="parTrans" cxnId="{084EC756-BD2F-48A9-A3E8-25F8AF478860}">
      <dgm:prSet/>
      <dgm:spPr/>
      <dgm:t>
        <a:bodyPr/>
        <a:lstStyle/>
        <a:p>
          <a:endParaRPr lang="en-US"/>
        </a:p>
      </dgm:t>
    </dgm:pt>
    <dgm:pt modelId="{E2DE3D08-D19A-465B-838B-35E1FFA5B022}" type="sibTrans" cxnId="{084EC756-BD2F-48A9-A3E8-25F8AF478860}">
      <dgm:prSet/>
      <dgm:spPr/>
      <dgm:t>
        <a:bodyPr/>
        <a:lstStyle/>
        <a:p>
          <a:endParaRPr lang="en-US" dirty="0"/>
        </a:p>
      </dgm:t>
    </dgm:pt>
    <dgm:pt modelId="{7052FE63-5E23-4F6F-A1B2-C9CE7648BB57}">
      <dgm:prSet phldrT="[Text]" phldr="1"/>
      <dgm:spPr>
        <a:scene3d>
          <a:camera prst="obliqueTopRigh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n-US" dirty="0"/>
        </a:p>
      </dgm:t>
    </dgm:pt>
    <dgm:pt modelId="{0AA33A4D-D0A5-4E25-A8F2-E19285052D92}" type="parTrans" cxnId="{FEDFF5ED-62EE-4702-941C-1D6E52A20625}">
      <dgm:prSet/>
      <dgm:spPr/>
      <dgm:t>
        <a:bodyPr/>
        <a:lstStyle/>
        <a:p>
          <a:endParaRPr lang="en-US"/>
        </a:p>
      </dgm:t>
    </dgm:pt>
    <dgm:pt modelId="{595277D1-8D55-4A78-915E-7A78754E4D86}" type="sibTrans" cxnId="{FEDFF5ED-62EE-4702-941C-1D6E52A20625}">
      <dgm:prSet/>
      <dgm:spPr/>
      <dgm:t>
        <a:bodyPr/>
        <a:lstStyle/>
        <a:p>
          <a:endParaRPr lang="en-US" dirty="0"/>
        </a:p>
      </dgm:t>
    </dgm:pt>
    <dgm:pt modelId="{CCBEF27F-C5FF-44C9-8BE7-5CA04C90E96E}">
      <dgm:prSet phldrT="[Text]" phldr="1"/>
      <dgm:spPr>
        <a:scene3d>
          <a:camera prst="obliqueTopRigh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n-US" dirty="0"/>
        </a:p>
      </dgm:t>
    </dgm:pt>
    <dgm:pt modelId="{5423FF87-476A-4FC1-995B-D3019B439BE2}" type="parTrans" cxnId="{40DF0E0E-BBC9-4A79-A23D-0EA4D1352D73}">
      <dgm:prSet/>
      <dgm:spPr/>
      <dgm:t>
        <a:bodyPr/>
        <a:lstStyle/>
        <a:p>
          <a:endParaRPr lang="en-US"/>
        </a:p>
      </dgm:t>
    </dgm:pt>
    <dgm:pt modelId="{AAB1FDAC-B697-475D-9B4F-9829DFA9994E}" type="sibTrans" cxnId="{40DF0E0E-BBC9-4A79-A23D-0EA4D1352D73}">
      <dgm:prSet/>
      <dgm:spPr/>
      <dgm:t>
        <a:bodyPr/>
        <a:lstStyle/>
        <a:p>
          <a:endParaRPr lang="en-US" dirty="0"/>
        </a:p>
      </dgm:t>
    </dgm:pt>
    <dgm:pt modelId="{780B5C34-42F3-45FC-B809-E36D5091CD82}" type="pres">
      <dgm:prSet presAssocID="{9CF3CABC-4EE2-4EF9-A0F0-87658EB0855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3D17CA-69CA-4D00-A8B7-84846CAEAFD7}" type="pres">
      <dgm:prSet presAssocID="{FEC9BE8C-E616-4D51-A941-DDF6051A1D69}" presName="node" presStyleLbl="node1" presStyleIdx="0" presStyleCnt="7" custScaleX="160144" custScaleY="127195" custRadScaleRad="100016" custRadScaleInc="3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A81DC-1B77-41D9-95EF-3923A720B8CF}" type="pres">
      <dgm:prSet presAssocID="{A47828D1-F3F2-4012-BEC0-54911368A87B}" presName="sibTrans" presStyleLbl="sibTrans2D1" presStyleIdx="0" presStyleCnt="7"/>
      <dgm:spPr/>
      <dgm:t>
        <a:bodyPr/>
        <a:lstStyle/>
        <a:p>
          <a:endParaRPr lang="en-US"/>
        </a:p>
      </dgm:t>
    </dgm:pt>
    <dgm:pt modelId="{D24B12DA-4D44-4EBE-991A-AB5983EDB35A}" type="pres">
      <dgm:prSet presAssocID="{A47828D1-F3F2-4012-BEC0-54911368A87B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024C1532-3234-4628-BA64-0FBBB4541282}" type="pres">
      <dgm:prSet presAssocID="{D3A55341-7EE3-4F7E-9B0E-EC9239EB3B07}" presName="node" presStyleLbl="node1" presStyleIdx="1" presStyleCnt="7" custScaleX="155667" custScaleY="119179" custRadScaleRad="137386" custRadScaleInc="6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0F895-2AF0-4BD5-825D-0E939573AB61}" type="pres">
      <dgm:prSet presAssocID="{CDC989E7-4D8C-4CC6-B580-1CBDF3AE692D}" presName="sibTrans" presStyleLbl="sibTrans2D1" presStyleIdx="1" presStyleCnt="7"/>
      <dgm:spPr/>
      <dgm:t>
        <a:bodyPr/>
        <a:lstStyle/>
        <a:p>
          <a:endParaRPr lang="en-US"/>
        </a:p>
      </dgm:t>
    </dgm:pt>
    <dgm:pt modelId="{A18C5912-34D4-443B-9F7C-841B73DADE45}" type="pres">
      <dgm:prSet presAssocID="{CDC989E7-4D8C-4CC6-B580-1CBDF3AE692D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1AD7537C-C9B7-4D7E-833B-4AAE2969E21A}" type="pres">
      <dgm:prSet presAssocID="{CCBEF27F-C5FF-44C9-8BE7-5CA04C90E96E}" presName="node" presStyleLbl="node1" presStyleIdx="2" presStyleCnt="7" custScaleX="173058" custScaleY="130379" custRadScaleRad="122358" custRadScaleInc="-49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FC8BD-4D47-4D80-953D-D38013D72DFA}" type="pres">
      <dgm:prSet presAssocID="{AAB1FDAC-B697-475D-9B4F-9829DFA9994E}" presName="sibTrans" presStyleLbl="sibTrans2D1" presStyleIdx="2" presStyleCnt="7"/>
      <dgm:spPr/>
      <dgm:t>
        <a:bodyPr/>
        <a:lstStyle/>
        <a:p>
          <a:endParaRPr lang="en-US"/>
        </a:p>
      </dgm:t>
    </dgm:pt>
    <dgm:pt modelId="{E5ACC8E7-E61C-411B-9EFE-828C4C78F8C0}" type="pres">
      <dgm:prSet presAssocID="{AAB1FDAC-B697-475D-9B4F-9829DFA9994E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93DB5E82-0F70-4314-BD05-F52417CD19B0}" type="pres">
      <dgm:prSet presAssocID="{F2446B2C-2A73-4D5D-8246-90ECF0C1EBD7}" presName="node" presStyleLbl="node1" presStyleIdx="3" presStyleCnt="7" custScaleX="165190" custScaleY="128294" custRadScaleRad="108612" custRadScaleInc="-67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8EEB9-4848-42FF-89C1-D2EBA1275F87}" type="pres">
      <dgm:prSet presAssocID="{CA1AEBD7-6400-4937-9607-EA3970C915C0}" presName="sibTrans" presStyleLbl="sibTrans2D1" presStyleIdx="3" presStyleCnt="7"/>
      <dgm:spPr/>
      <dgm:t>
        <a:bodyPr/>
        <a:lstStyle/>
        <a:p>
          <a:endParaRPr lang="en-US"/>
        </a:p>
      </dgm:t>
    </dgm:pt>
    <dgm:pt modelId="{89865BAA-7690-4BE9-916C-1D536A819EC6}" type="pres">
      <dgm:prSet presAssocID="{CA1AEBD7-6400-4937-9607-EA3970C915C0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B42CC091-24FE-41F3-B601-6AF1302C78EC}" type="pres">
      <dgm:prSet presAssocID="{ED0ECCFC-D48C-47DC-8FE7-DCAEF0281532}" presName="node" presStyleLbl="node1" presStyleIdx="4" presStyleCnt="7" custScaleX="169252" custScaleY="127072" custRadScaleRad="97412" custRadScaleInc="-1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CC951-FBA3-4023-B36F-F114E1AE3C4D}" type="pres">
      <dgm:prSet presAssocID="{636DBDA2-C70B-4362-9D13-BC96495553F9}" presName="sibTrans" presStyleLbl="sibTrans2D1" presStyleIdx="4" presStyleCnt="7"/>
      <dgm:spPr/>
      <dgm:t>
        <a:bodyPr/>
        <a:lstStyle/>
        <a:p>
          <a:endParaRPr lang="en-US"/>
        </a:p>
      </dgm:t>
    </dgm:pt>
    <dgm:pt modelId="{79F13076-A105-40B1-80C9-6893B4FE9085}" type="pres">
      <dgm:prSet presAssocID="{636DBDA2-C70B-4362-9D13-BC96495553F9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DA1017CE-84D5-4B8E-A310-10DF23D1D101}" type="pres">
      <dgm:prSet presAssocID="{6111F865-3FAC-4A62-AE1F-E54F38ABA5AB}" presName="node" presStyleLbl="node1" presStyleIdx="5" presStyleCnt="7" custScaleX="173744" custScaleY="127042" custRadScaleRad="120335" custRadScaleInc="14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9F90B-63FA-4D92-934B-5E6E588874C9}" type="pres">
      <dgm:prSet presAssocID="{E2DE3D08-D19A-465B-838B-35E1FFA5B022}" presName="sibTrans" presStyleLbl="sibTrans2D1" presStyleIdx="5" presStyleCnt="7"/>
      <dgm:spPr/>
      <dgm:t>
        <a:bodyPr/>
        <a:lstStyle/>
        <a:p>
          <a:endParaRPr lang="en-US"/>
        </a:p>
      </dgm:t>
    </dgm:pt>
    <dgm:pt modelId="{8C03B263-2078-44CD-A839-7D3B01CA0EFB}" type="pres">
      <dgm:prSet presAssocID="{E2DE3D08-D19A-465B-838B-35E1FFA5B022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FC5CCEC6-CE5B-44EC-BCFF-31CD2E437DA5}" type="pres">
      <dgm:prSet presAssocID="{7052FE63-5E23-4F6F-A1B2-C9CE7648BB57}" presName="node" presStyleLbl="node1" presStyleIdx="6" presStyleCnt="7" custScaleX="165508" custScaleY="124388" custRadScaleRad="121553" custRadScaleInc="-19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2E1EC-6A61-45FF-A71A-9FF4B4F8169E}" type="pres">
      <dgm:prSet presAssocID="{595277D1-8D55-4A78-915E-7A78754E4D86}" presName="sibTrans" presStyleLbl="sibTrans2D1" presStyleIdx="6" presStyleCnt="7"/>
      <dgm:spPr/>
      <dgm:t>
        <a:bodyPr/>
        <a:lstStyle/>
        <a:p>
          <a:endParaRPr lang="en-US"/>
        </a:p>
      </dgm:t>
    </dgm:pt>
    <dgm:pt modelId="{2F567A26-3085-47E9-98F8-0006303538D9}" type="pres">
      <dgm:prSet presAssocID="{595277D1-8D55-4A78-915E-7A78754E4D86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6F1E48AF-9ADF-46F3-BBC0-3F9B2113921C}" type="presOf" srcId="{A47828D1-F3F2-4012-BEC0-54911368A87B}" destId="{D24B12DA-4D44-4EBE-991A-AB5983EDB35A}" srcOrd="1" destOrd="0" presId="urn:microsoft.com/office/officeart/2005/8/layout/cycle2"/>
    <dgm:cxn modelId="{7DA68642-8F29-48FB-95CB-076DD4AAE970}" type="presOf" srcId="{6111F865-3FAC-4A62-AE1F-E54F38ABA5AB}" destId="{DA1017CE-84D5-4B8E-A310-10DF23D1D101}" srcOrd="0" destOrd="0" presId="urn:microsoft.com/office/officeart/2005/8/layout/cycle2"/>
    <dgm:cxn modelId="{8B277EC2-B09E-44F2-8C3A-17B8D7F434FC}" type="presOf" srcId="{E2DE3D08-D19A-465B-838B-35E1FFA5B022}" destId="{8C03B263-2078-44CD-A839-7D3B01CA0EFB}" srcOrd="1" destOrd="0" presId="urn:microsoft.com/office/officeart/2005/8/layout/cycle2"/>
    <dgm:cxn modelId="{DAFC8660-55A4-4E92-B88B-9D7889E4AA30}" type="presOf" srcId="{D3A55341-7EE3-4F7E-9B0E-EC9239EB3B07}" destId="{024C1532-3234-4628-BA64-0FBBB4541282}" srcOrd="0" destOrd="0" presId="urn:microsoft.com/office/officeart/2005/8/layout/cycle2"/>
    <dgm:cxn modelId="{A05EEDD8-0F94-4EA4-B7A5-4895B6E6077C}" type="presOf" srcId="{CDC989E7-4D8C-4CC6-B580-1CBDF3AE692D}" destId="{A18C5912-34D4-443B-9F7C-841B73DADE45}" srcOrd="1" destOrd="0" presId="urn:microsoft.com/office/officeart/2005/8/layout/cycle2"/>
    <dgm:cxn modelId="{DDFD5BD0-D171-420F-AEB6-D52124C5A475}" type="presOf" srcId="{7052FE63-5E23-4F6F-A1B2-C9CE7648BB57}" destId="{FC5CCEC6-CE5B-44EC-BCFF-31CD2E437DA5}" srcOrd="0" destOrd="0" presId="urn:microsoft.com/office/officeart/2005/8/layout/cycle2"/>
    <dgm:cxn modelId="{DF981237-2DF8-4CAE-946E-CD8518CD9BD5}" srcId="{9CF3CABC-4EE2-4EF9-A0F0-87658EB08557}" destId="{D3A55341-7EE3-4F7E-9B0E-EC9239EB3B07}" srcOrd="1" destOrd="0" parTransId="{EFFB3C4C-FDE8-4E1C-B9B8-F6CC2406A230}" sibTransId="{CDC989E7-4D8C-4CC6-B580-1CBDF3AE692D}"/>
    <dgm:cxn modelId="{4B04676B-BDE1-49F2-A05D-79AEC3C991CC}" srcId="{9CF3CABC-4EE2-4EF9-A0F0-87658EB08557}" destId="{FEC9BE8C-E616-4D51-A941-DDF6051A1D69}" srcOrd="0" destOrd="0" parTransId="{C02372D9-2808-4D33-A2B4-0EDBE8F05C3C}" sibTransId="{A47828D1-F3F2-4012-BEC0-54911368A87B}"/>
    <dgm:cxn modelId="{2B8097A7-5A34-487A-AD57-FF72C7BE31DA}" type="presOf" srcId="{CCBEF27F-C5FF-44C9-8BE7-5CA04C90E96E}" destId="{1AD7537C-C9B7-4D7E-833B-4AAE2969E21A}" srcOrd="0" destOrd="0" presId="urn:microsoft.com/office/officeart/2005/8/layout/cycle2"/>
    <dgm:cxn modelId="{F63A8139-67E2-43AE-B30B-545E6143E591}" type="presOf" srcId="{595277D1-8D55-4A78-915E-7A78754E4D86}" destId="{2F567A26-3085-47E9-98F8-0006303538D9}" srcOrd="1" destOrd="0" presId="urn:microsoft.com/office/officeart/2005/8/layout/cycle2"/>
    <dgm:cxn modelId="{40DF0E0E-BBC9-4A79-A23D-0EA4D1352D73}" srcId="{9CF3CABC-4EE2-4EF9-A0F0-87658EB08557}" destId="{CCBEF27F-C5FF-44C9-8BE7-5CA04C90E96E}" srcOrd="2" destOrd="0" parTransId="{5423FF87-476A-4FC1-995B-D3019B439BE2}" sibTransId="{AAB1FDAC-B697-475D-9B4F-9829DFA9994E}"/>
    <dgm:cxn modelId="{4680EF92-A053-44F2-8B8E-E79EC1387E20}" type="presOf" srcId="{CDC989E7-4D8C-4CC6-B580-1CBDF3AE692D}" destId="{64D0F895-2AF0-4BD5-825D-0E939573AB61}" srcOrd="0" destOrd="0" presId="urn:microsoft.com/office/officeart/2005/8/layout/cycle2"/>
    <dgm:cxn modelId="{01BF1A36-D11A-497F-9E2F-ACEF2F61F95D}" type="presOf" srcId="{636DBDA2-C70B-4362-9D13-BC96495553F9}" destId="{FB4CC951-FBA3-4023-B36F-F114E1AE3C4D}" srcOrd="0" destOrd="0" presId="urn:microsoft.com/office/officeart/2005/8/layout/cycle2"/>
    <dgm:cxn modelId="{BEB40A28-AF04-4650-B6E8-035545EC48F8}" type="presOf" srcId="{636DBDA2-C70B-4362-9D13-BC96495553F9}" destId="{79F13076-A105-40B1-80C9-6893B4FE9085}" srcOrd="1" destOrd="0" presId="urn:microsoft.com/office/officeart/2005/8/layout/cycle2"/>
    <dgm:cxn modelId="{084EC756-BD2F-48A9-A3E8-25F8AF478860}" srcId="{9CF3CABC-4EE2-4EF9-A0F0-87658EB08557}" destId="{6111F865-3FAC-4A62-AE1F-E54F38ABA5AB}" srcOrd="5" destOrd="0" parTransId="{022F35EF-A3BD-4DE6-AE07-5570F296DAC8}" sibTransId="{E2DE3D08-D19A-465B-838B-35E1FFA5B022}"/>
    <dgm:cxn modelId="{DEA42C77-08DC-4F64-B62F-6686511A7CBD}" type="presOf" srcId="{CA1AEBD7-6400-4937-9607-EA3970C915C0}" destId="{F718EEB9-4848-42FF-89C1-D2EBA1275F87}" srcOrd="0" destOrd="0" presId="urn:microsoft.com/office/officeart/2005/8/layout/cycle2"/>
    <dgm:cxn modelId="{FEDFF5ED-62EE-4702-941C-1D6E52A20625}" srcId="{9CF3CABC-4EE2-4EF9-A0F0-87658EB08557}" destId="{7052FE63-5E23-4F6F-A1B2-C9CE7648BB57}" srcOrd="6" destOrd="0" parTransId="{0AA33A4D-D0A5-4E25-A8F2-E19285052D92}" sibTransId="{595277D1-8D55-4A78-915E-7A78754E4D86}"/>
    <dgm:cxn modelId="{31C3F23C-0347-482E-82DF-FCDEBC09478D}" type="presOf" srcId="{AAB1FDAC-B697-475D-9B4F-9829DFA9994E}" destId="{E5ACC8E7-E61C-411B-9EFE-828C4C78F8C0}" srcOrd="1" destOrd="0" presId="urn:microsoft.com/office/officeart/2005/8/layout/cycle2"/>
    <dgm:cxn modelId="{862C208D-2E8A-427A-BB04-07326B616741}" type="presOf" srcId="{595277D1-8D55-4A78-915E-7A78754E4D86}" destId="{ECE2E1EC-6A61-45FF-A71A-9FF4B4F8169E}" srcOrd="0" destOrd="0" presId="urn:microsoft.com/office/officeart/2005/8/layout/cycle2"/>
    <dgm:cxn modelId="{979CDE18-06D1-4271-9473-A4BFDB50C7E8}" type="presOf" srcId="{A47828D1-F3F2-4012-BEC0-54911368A87B}" destId="{3FAA81DC-1B77-41D9-95EF-3923A720B8CF}" srcOrd="0" destOrd="0" presId="urn:microsoft.com/office/officeart/2005/8/layout/cycle2"/>
    <dgm:cxn modelId="{3EA32CFC-C262-4D8E-92B2-C2E553691791}" srcId="{9CF3CABC-4EE2-4EF9-A0F0-87658EB08557}" destId="{ED0ECCFC-D48C-47DC-8FE7-DCAEF0281532}" srcOrd="4" destOrd="0" parTransId="{3BFF3D7E-9AC0-4E55-875B-BFB4606DDDB2}" sibTransId="{636DBDA2-C70B-4362-9D13-BC96495553F9}"/>
    <dgm:cxn modelId="{76EA7267-444D-482F-BE27-B6CA9F8B5384}" type="presOf" srcId="{FEC9BE8C-E616-4D51-A941-DDF6051A1D69}" destId="{C43D17CA-69CA-4D00-A8B7-84846CAEAFD7}" srcOrd="0" destOrd="0" presId="urn:microsoft.com/office/officeart/2005/8/layout/cycle2"/>
    <dgm:cxn modelId="{A8486FA3-AE7B-4B02-BF20-5BE72F5ADAAF}" type="presOf" srcId="{F2446B2C-2A73-4D5D-8246-90ECF0C1EBD7}" destId="{93DB5E82-0F70-4314-BD05-F52417CD19B0}" srcOrd="0" destOrd="0" presId="urn:microsoft.com/office/officeart/2005/8/layout/cycle2"/>
    <dgm:cxn modelId="{BC2B7FB2-AAAD-4266-A20A-9B2F427E5880}" type="presOf" srcId="{9CF3CABC-4EE2-4EF9-A0F0-87658EB08557}" destId="{780B5C34-42F3-45FC-B809-E36D5091CD82}" srcOrd="0" destOrd="0" presId="urn:microsoft.com/office/officeart/2005/8/layout/cycle2"/>
    <dgm:cxn modelId="{86CC1AD4-8CC7-4849-9AF7-23F463C0E048}" srcId="{9CF3CABC-4EE2-4EF9-A0F0-87658EB08557}" destId="{F2446B2C-2A73-4D5D-8246-90ECF0C1EBD7}" srcOrd="3" destOrd="0" parTransId="{8B2920A5-0A13-469E-BBD0-4DE85CF0689D}" sibTransId="{CA1AEBD7-6400-4937-9607-EA3970C915C0}"/>
    <dgm:cxn modelId="{5BD5D7A1-0386-4938-AD95-F09DDF982AC9}" type="presOf" srcId="{AAB1FDAC-B697-475D-9B4F-9829DFA9994E}" destId="{10FFC8BD-4D47-4D80-953D-D38013D72DFA}" srcOrd="0" destOrd="0" presId="urn:microsoft.com/office/officeart/2005/8/layout/cycle2"/>
    <dgm:cxn modelId="{0A3819E7-EFC7-40D6-B818-874FD48772C7}" type="presOf" srcId="{ED0ECCFC-D48C-47DC-8FE7-DCAEF0281532}" destId="{B42CC091-24FE-41F3-B601-6AF1302C78EC}" srcOrd="0" destOrd="0" presId="urn:microsoft.com/office/officeart/2005/8/layout/cycle2"/>
    <dgm:cxn modelId="{2A19D6D3-DA54-4501-99FA-8B0CFDCE6286}" type="presOf" srcId="{E2DE3D08-D19A-465B-838B-35E1FFA5B022}" destId="{7EC9F90B-63FA-4D92-934B-5E6E588874C9}" srcOrd="0" destOrd="0" presId="urn:microsoft.com/office/officeart/2005/8/layout/cycle2"/>
    <dgm:cxn modelId="{C33426F7-C4CE-4500-A205-A2DA3AF6F4E2}" type="presOf" srcId="{CA1AEBD7-6400-4937-9607-EA3970C915C0}" destId="{89865BAA-7690-4BE9-916C-1D536A819EC6}" srcOrd="1" destOrd="0" presId="urn:microsoft.com/office/officeart/2005/8/layout/cycle2"/>
    <dgm:cxn modelId="{4DA1A5EA-92DF-4AE2-8EDC-3FC51361058D}" type="presParOf" srcId="{780B5C34-42F3-45FC-B809-E36D5091CD82}" destId="{C43D17CA-69CA-4D00-A8B7-84846CAEAFD7}" srcOrd="0" destOrd="0" presId="urn:microsoft.com/office/officeart/2005/8/layout/cycle2"/>
    <dgm:cxn modelId="{C8D1C522-26DF-4F88-916F-9D320A4DED8E}" type="presParOf" srcId="{780B5C34-42F3-45FC-B809-E36D5091CD82}" destId="{3FAA81DC-1B77-41D9-95EF-3923A720B8CF}" srcOrd="1" destOrd="0" presId="urn:microsoft.com/office/officeart/2005/8/layout/cycle2"/>
    <dgm:cxn modelId="{F34E2AB1-CAD3-4CE3-A9FC-C10DB21EFA57}" type="presParOf" srcId="{3FAA81DC-1B77-41D9-95EF-3923A720B8CF}" destId="{D24B12DA-4D44-4EBE-991A-AB5983EDB35A}" srcOrd="0" destOrd="0" presId="urn:microsoft.com/office/officeart/2005/8/layout/cycle2"/>
    <dgm:cxn modelId="{405EE60D-023B-491D-9951-42020FDA31BB}" type="presParOf" srcId="{780B5C34-42F3-45FC-B809-E36D5091CD82}" destId="{024C1532-3234-4628-BA64-0FBBB4541282}" srcOrd="2" destOrd="0" presId="urn:microsoft.com/office/officeart/2005/8/layout/cycle2"/>
    <dgm:cxn modelId="{FB0244B1-69DF-4AFA-87BE-58E5412E33E5}" type="presParOf" srcId="{780B5C34-42F3-45FC-B809-E36D5091CD82}" destId="{64D0F895-2AF0-4BD5-825D-0E939573AB61}" srcOrd="3" destOrd="0" presId="urn:microsoft.com/office/officeart/2005/8/layout/cycle2"/>
    <dgm:cxn modelId="{55702693-2454-48B9-9316-BC86073E1E67}" type="presParOf" srcId="{64D0F895-2AF0-4BD5-825D-0E939573AB61}" destId="{A18C5912-34D4-443B-9F7C-841B73DADE45}" srcOrd="0" destOrd="0" presId="urn:microsoft.com/office/officeart/2005/8/layout/cycle2"/>
    <dgm:cxn modelId="{207AF372-1907-4DA7-8497-882A743821A2}" type="presParOf" srcId="{780B5C34-42F3-45FC-B809-E36D5091CD82}" destId="{1AD7537C-C9B7-4D7E-833B-4AAE2969E21A}" srcOrd="4" destOrd="0" presId="urn:microsoft.com/office/officeart/2005/8/layout/cycle2"/>
    <dgm:cxn modelId="{B9370B0E-B1CE-453D-A03C-F19E3D465FC6}" type="presParOf" srcId="{780B5C34-42F3-45FC-B809-E36D5091CD82}" destId="{10FFC8BD-4D47-4D80-953D-D38013D72DFA}" srcOrd="5" destOrd="0" presId="urn:microsoft.com/office/officeart/2005/8/layout/cycle2"/>
    <dgm:cxn modelId="{4D172FDB-91B4-4E94-B565-DD936EB36BD2}" type="presParOf" srcId="{10FFC8BD-4D47-4D80-953D-D38013D72DFA}" destId="{E5ACC8E7-E61C-411B-9EFE-828C4C78F8C0}" srcOrd="0" destOrd="0" presId="urn:microsoft.com/office/officeart/2005/8/layout/cycle2"/>
    <dgm:cxn modelId="{C57C833D-C487-42CF-A407-FBA9F2D26433}" type="presParOf" srcId="{780B5C34-42F3-45FC-B809-E36D5091CD82}" destId="{93DB5E82-0F70-4314-BD05-F52417CD19B0}" srcOrd="6" destOrd="0" presId="urn:microsoft.com/office/officeart/2005/8/layout/cycle2"/>
    <dgm:cxn modelId="{704BF374-3E9E-47B6-9B0D-54D7EEECC401}" type="presParOf" srcId="{780B5C34-42F3-45FC-B809-E36D5091CD82}" destId="{F718EEB9-4848-42FF-89C1-D2EBA1275F87}" srcOrd="7" destOrd="0" presId="urn:microsoft.com/office/officeart/2005/8/layout/cycle2"/>
    <dgm:cxn modelId="{ED814ECA-574F-4880-AA7C-CD40FE1A8B84}" type="presParOf" srcId="{F718EEB9-4848-42FF-89C1-D2EBA1275F87}" destId="{89865BAA-7690-4BE9-916C-1D536A819EC6}" srcOrd="0" destOrd="0" presId="urn:microsoft.com/office/officeart/2005/8/layout/cycle2"/>
    <dgm:cxn modelId="{FEE1CD8A-6223-4D4A-94C1-81F3975354D7}" type="presParOf" srcId="{780B5C34-42F3-45FC-B809-E36D5091CD82}" destId="{B42CC091-24FE-41F3-B601-6AF1302C78EC}" srcOrd="8" destOrd="0" presId="urn:microsoft.com/office/officeart/2005/8/layout/cycle2"/>
    <dgm:cxn modelId="{64F1EDE1-7BAE-4608-A74E-B09C963E4126}" type="presParOf" srcId="{780B5C34-42F3-45FC-B809-E36D5091CD82}" destId="{FB4CC951-FBA3-4023-B36F-F114E1AE3C4D}" srcOrd="9" destOrd="0" presId="urn:microsoft.com/office/officeart/2005/8/layout/cycle2"/>
    <dgm:cxn modelId="{E410D429-CCFE-4F16-B6A2-817AD1048C50}" type="presParOf" srcId="{FB4CC951-FBA3-4023-B36F-F114E1AE3C4D}" destId="{79F13076-A105-40B1-80C9-6893B4FE9085}" srcOrd="0" destOrd="0" presId="urn:microsoft.com/office/officeart/2005/8/layout/cycle2"/>
    <dgm:cxn modelId="{F3D76E43-B754-463C-9E06-01916F1A37A8}" type="presParOf" srcId="{780B5C34-42F3-45FC-B809-E36D5091CD82}" destId="{DA1017CE-84D5-4B8E-A310-10DF23D1D101}" srcOrd="10" destOrd="0" presId="urn:microsoft.com/office/officeart/2005/8/layout/cycle2"/>
    <dgm:cxn modelId="{C5BA0EF5-9A1B-48BB-8875-2B9099BEB121}" type="presParOf" srcId="{780B5C34-42F3-45FC-B809-E36D5091CD82}" destId="{7EC9F90B-63FA-4D92-934B-5E6E588874C9}" srcOrd="11" destOrd="0" presId="urn:microsoft.com/office/officeart/2005/8/layout/cycle2"/>
    <dgm:cxn modelId="{4A87836F-70E2-4B97-BDE5-C0A58D3FB938}" type="presParOf" srcId="{7EC9F90B-63FA-4D92-934B-5E6E588874C9}" destId="{8C03B263-2078-44CD-A839-7D3B01CA0EFB}" srcOrd="0" destOrd="0" presId="urn:microsoft.com/office/officeart/2005/8/layout/cycle2"/>
    <dgm:cxn modelId="{311C5F51-E401-487C-98D7-B1344D4BCF59}" type="presParOf" srcId="{780B5C34-42F3-45FC-B809-E36D5091CD82}" destId="{FC5CCEC6-CE5B-44EC-BCFF-31CD2E437DA5}" srcOrd="12" destOrd="0" presId="urn:microsoft.com/office/officeart/2005/8/layout/cycle2"/>
    <dgm:cxn modelId="{F95CB2EB-3637-4D7E-B27D-1C92F26B63AF}" type="presParOf" srcId="{780B5C34-42F3-45FC-B809-E36D5091CD82}" destId="{ECE2E1EC-6A61-45FF-A71A-9FF4B4F8169E}" srcOrd="13" destOrd="0" presId="urn:microsoft.com/office/officeart/2005/8/layout/cycle2"/>
    <dgm:cxn modelId="{B8984038-4073-4E53-9B75-D81611CEDAD3}" type="presParOf" srcId="{ECE2E1EC-6A61-45FF-A71A-9FF4B4F8169E}" destId="{2F567A26-3085-47E9-98F8-0006303538D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D17CA-69CA-4D00-A8B7-84846CAEAFD7}">
      <dsp:nvSpPr>
        <dsp:cNvPr id="0" name=""/>
        <dsp:cNvSpPr/>
      </dsp:nvSpPr>
      <dsp:spPr>
        <a:xfrm>
          <a:off x="3187912" y="-200341"/>
          <a:ext cx="2329647" cy="1850331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"/>
        </a:scene3d>
        <a:sp3d>
          <a:bevelT w="139700" h="139700" prst="divo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3529081" y="70634"/>
        <a:ext cx="1647309" cy="1308381"/>
      </dsp:txXfrm>
    </dsp:sp>
    <dsp:sp modelId="{3FAA81DC-1B77-41D9-95EF-3923A720B8CF}">
      <dsp:nvSpPr>
        <dsp:cNvPr id="0" name=""/>
        <dsp:cNvSpPr/>
      </dsp:nvSpPr>
      <dsp:spPr>
        <a:xfrm rot="549246">
          <a:off x="5596588" y="700205"/>
          <a:ext cx="253535" cy="490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5597072" y="792349"/>
        <a:ext cx="177475" cy="294580"/>
      </dsp:txXfrm>
    </dsp:sp>
    <dsp:sp modelId="{024C1532-3234-4628-BA64-0FBBB4541282}">
      <dsp:nvSpPr>
        <dsp:cNvPr id="0" name=""/>
        <dsp:cNvSpPr/>
      </dsp:nvSpPr>
      <dsp:spPr>
        <a:xfrm>
          <a:off x="5942301" y="296566"/>
          <a:ext cx="2264519" cy="1733721"/>
        </a:xfrm>
        <a:prstGeom prst="ellipse">
          <a:avLst/>
        </a:prstGeom>
        <a:solidFill>
          <a:schemeClr val="accent3">
            <a:shade val="50000"/>
            <a:hueOff val="-115507"/>
            <a:satOff val="-537"/>
            <a:lumOff val="12688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bliqueTopRight"/>
          <a:lightRig rig="threePt" dir="t"/>
        </a:scene3d>
        <a:sp3d>
          <a:bevelT w="139700" h="139700" prst="divo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 dirty="0"/>
        </a:p>
      </dsp:txBody>
      <dsp:txXfrm>
        <a:off x="6273932" y="550464"/>
        <a:ext cx="1601257" cy="1225925"/>
      </dsp:txXfrm>
    </dsp:sp>
    <dsp:sp modelId="{64D0F895-2AF0-4BD5-825D-0E939573AB61}">
      <dsp:nvSpPr>
        <dsp:cNvPr id="0" name=""/>
        <dsp:cNvSpPr/>
      </dsp:nvSpPr>
      <dsp:spPr>
        <a:xfrm rot="4946897">
          <a:off x="7130927" y="1918851"/>
          <a:ext cx="152651" cy="490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121160"/>
            <a:satOff val="-725"/>
            <a:lumOff val="9728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7150815" y="1994346"/>
        <a:ext cx="106856" cy="294580"/>
      </dsp:txXfrm>
    </dsp:sp>
    <dsp:sp modelId="{1AD7537C-C9B7-4D7E-833B-4AAE2969E21A}">
      <dsp:nvSpPr>
        <dsp:cNvPr id="0" name=""/>
        <dsp:cNvSpPr/>
      </dsp:nvSpPr>
      <dsp:spPr>
        <a:xfrm>
          <a:off x="6093089" y="2306685"/>
          <a:ext cx="2517510" cy="1896650"/>
        </a:xfrm>
        <a:prstGeom prst="ellipse">
          <a:avLst/>
        </a:prstGeom>
        <a:solidFill>
          <a:schemeClr val="accent3">
            <a:shade val="50000"/>
            <a:hueOff val="-231014"/>
            <a:satOff val="-1074"/>
            <a:lumOff val="25377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bliqueTopRight"/>
          <a:lightRig rig="threePt" dir="t"/>
        </a:scene3d>
        <a:sp3d>
          <a:bevelT w="139700" h="139700" prst="divo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6461770" y="2584443"/>
        <a:ext cx="1780148" cy="1341134"/>
      </dsp:txXfrm>
    </dsp:sp>
    <dsp:sp modelId="{10FFC8BD-4D47-4D80-953D-D38013D72DFA}">
      <dsp:nvSpPr>
        <dsp:cNvPr id="0" name=""/>
        <dsp:cNvSpPr/>
      </dsp:nvSpPr>
      <dsp:spPr>
        <a:xfrm rot="7234200">
          <a:off x="6676178" y="4009686"/>
          <a:ext cx="169759" cy="490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242320"/>
            <a:satOff val="-1449"/>
            <a:lumOff val="1945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10800000">
        <a:off x="6714593" y="4085955"/>
        <a:ext cx="118831" cy="294580"/>
      </dsp:txXfrm>
    </dsp:sp>
    <dsp:sp modelId="{93DB5E82-0F70-4314-BD05-F52417CD19B0}">
      <dsp:nvSpPr>
        <dsp:cNvPr id="0" name=""/>
        <dsp:cNvSpPr/>
      </dsp:nvSpPr>
      <dsp:spPr>
        <a:xfrm>
          <a:off x="4974633" y="4312204"/>
          <a:ext cx="2403052" cy="1866319"/>
        </a:xfrm>
        <a:prstGeom prst="ellipse">
          <a:avLst/>
        </a:prstGeom>
        <a:solidFill>
          <a:schemeClr val="accent3">
            <a:shade val="50000"/>
            <a:hueOff val="-346522"/>
            <a:satOff val="-1611"/>
            <a:lumOff val="38065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bliqueTopRight"/>
          <a:lightRig rig="threePt" dir="t"/>
        </a:scene3d>
        <a:sp3d>
          <a:bevelT w="139700" h="139700" prst="divo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5326552" y="4585520"/>
        <a:ext cx="1699214" cy="1319687"/>
      </dsp:txXfrm>
    </dsp:sp>
    <dsp:sp modelId="{F718EEB9-4848-42FF-89C1-D2EBA1275F87}">
      <dsp:nvSpPr>
        <dsp:cNvPr id="0" name=""/>
        <dsp:cNvSpPr/>
      </dsp:nvSpPr>
      <dsp:spPr>
        <a:xfrm rot="10543902">
          <a:off x="4605581" y="5107203"/>
          <a:ext cx="265165" cy="490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363480"/>
            <a:satOff val="-2174"/>
            <a:lumOff val="29185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10800000">
        <a:off x="4685020" y="5202437"/>
        <a:ext cx="185616" cy="294580"/>
      </dsp:txXfrm>
    </dsp:sp>
    <dsp:sp modelId="{B42CC091-24FE-41F3-B601-6AF1302C78EC}">
      <dsp:nvSpPr>
        <dsp:cNvPr id="0" name=""/>
        <dsp:cNvSpPr/>
      </dsp:nvSpPr>
      <dsp:spPr>
        <a:xfrm>
          <a:off x="2025112" y="4539022"/>
          <a:ext cx="2462143" cy="1848542"/>
        </a:xfrm>
        <a:prstGeom prst="ellipse">
          <a:avLst/>
        </a:prstGeom>
        <a:solidFill>
          <a:schemeClr val="accent3">
            <a:shade val="50000"/>
            <a:hueOff val="-346522"/>
            <a:satOff val="-1611"/>
            <a:lumOff val="38065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bliqueTopRight"/>
          <a:lightRig rig="threePt" dir="t"/>
        </a:scene3d>
        <a:sp3d>
          <a:bevelT w="139700" h="139700" prst="divo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2385684" y="4809735"/>
        <a:ext cx="1740999" cy="1307116"/>
      </dsp:txXfrm>
    </dsp:sp>
    <dsp:sp modelId="{FB4CC951-FBA3-4023-B36F-F114E1AE3C4D}">
      <dsp:nvSpPr>
        <dsp:cNvPr id="0" name=""/>
        <dsp:cNvSpPr/>
      </dsp:nvSpPr>
      <dsp:spPr>
        <a:xfrm rot="13305151">
          <a:off x="2170715" y="4359489"/>
          <a:ext cx="247774" cy="490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363480"/>
            <a:satOff val="-2174"/>
            <a:lumOff val="29185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10800000">
        <a:off x="2235608" y="4482432"/>
        <a:ext cx="173442" cy="294580"/>
      </dsp:txXfrm>
    </dsp:sp>
    <dsp:sp modelId="{DA1017CE-84D5-4B8E-A310-10DF23D1D101}">
      <dsp:nvSpPr>
        <dsp:cNvPr id="0" name=""/>
        <dsp:cNvSpPr/>
      </dsp:nvSpPr>
      <dsp:spPr>
        <a:xfrm>
          <a:off x="50412" y="2805762"/>
          <a:ext cx="2527489" cy="1848106"/>
        </a:xfrm>
        <a:prstGeom prst="ellipse">
          <a:avLst/>
        </a:prstGeom>
        <a:solidFill>
          <a:schemeClr val="accent3">
            <a:shade val="50000"/>
            <a:hueOff val="-231014"/>
            <a:satOff val="-1074"/>
            <a:lumOff val="25377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bliqueTopRight"/>
          <a:lightRig rig="threePt" dir="t"/>
        </a:scene3d>
        <a:sp3d>
          <a:bevelT w="139700" h="139700" prst="divo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420554" y="3076411"/>
        <a:ext cx="1787205" cy="1306808"/>
      </dsp:txXfrm>
    </dsp:sp>
    <dsp:sp modelId="{7EC9F90B-63FA-4D92-934B-5E6E588874C9}">
      <dsp:nvSpPr>
        <dsp:cNvPr id="0" name=""/>
        <dsp:cNvSpPr/>
      </dsp:nvSpPr>
      <dsp:spPr>
        <a:xfrm rot="16888976">
          <a:off x="1435677" y="2389282"/>
          <a:ext cx="201861" cy="490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242320"/>
            <a:satOff val="-1449"/>
            <a:lumOff val="1945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459928" y="2517149"/>
        <a:ext cx="141303" cy="294580"/>
      </dsp:txXfrm>
    </dsp:sp>
    <dsp:sp modelId="{FC5CCEC6-CE5B-44EC-BCFF-31CD2E437DA5}">
      <dsp:nvSpPr>
        <dsp:cNvPr id="0" name=""/>
        <dsp:cNvSpPr/>
      </dsp:nvSpPr>
      <dsp:spPr>
        <a:xfrm>
          <a:off x="553504" y="643409"/>
          <a:ext cx="2407678" cy="1809497"/>
        </a:xfrm>
        <a:prstGeom prst="ellipse">
          <a:avLst/>
        </a:prstGeom>
        <a:solidFill>
          <a:schemeClr val="accent3">
            <a:shade val="50000"/>
            <a:hueOff val="-115507"/>
            <a:satOff val="-537"/>
            <a:lumOff val="12688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bliqueTopRight"/>
          <a:lightRig rig="threePt" dir="t"/>
        </a:scene3d>
        <a:sp3d>
          <a:bevelT w="139700" h="139700" prst="divo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06100" y="908404"/>
        <a:ext cx="1702486" cy="1279507"/>
      </dsp:txXfrm>
    </dsp:sp>
    <dsp:sp modelId="{ECE2E1EC-6A61-45FF-A71A-9FF4B4F8169E}">
      <dsp:nvSpPr>
        <dsp:cNvPr id="0" name=""/>
        <dsp:cNvSpPr/>
      </dsp:nvSpPr>
      <dsp:spPr>
        <a:xfrm rot="20543967">
          <a:off x="2950170" y="888594"/>
          <a:ext cx="224954" cy="490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121160"/>
            <a:satOff val="-725"/>
            <a:lumOff val="9728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951750" y="996991"/>
        <a:ext cx="157468" cy="294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727E4-6F81-402A-852F-9E1FABE02101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9351-2574-4840-9A14-7124D806F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33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65D3A2-AB3A-4A78-B598-D26E4D9F7BD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E9E3-2BE2-48EF-AEB3-A40806DC41E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AF8A4-8A98-4E03-8960-A158ACBF38D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E9E3-2BE2-48EF-AEB3-A40806DC41E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F8A4-8A98-4E03-8960-A158ACBF3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E9E3-2BE2-48EF-AEB3-A40806DC41E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F8A4-8A98-4E03-8960-A158ACBF3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90E9E3-2BE2-48EF-AEB3-A40806DC41E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30AF8A4-8A98-4E03-8960-A158ACBF38D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E9E3-2BE2-48EF-AEB3-A40806DC41E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F8A4-8A98-4E03-8960-A158ACBF38D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E9E3-2BE2-48EF-AEB3-A40806DC41E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F8A4-8A98-4E03-8960-A158ACBF38D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F8A4-8A98-4E03-8960-A158ACBF38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E9E3-2BE2-48EF-AEB3-A40806DC41E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E9E3-2BE2-48EF-AEB3-A40806DC41E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F8A4-8A98-4E03-8960-A158ACBF38D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E9E3-2BE2-48EF-AEB3-A40806DC41E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F8A4-8A98-4E03-8960-A158ACBF3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90E9E3-2BE2-48EF-AEB3-A40806DC41E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0AF8A4-8A98-4E03-8960-A158ACBF38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E9E3-2BE2-48EF-AEB3-A40806DC41E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AF8A4-8A98-4E03-8960-A158ACBF38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90E9E3-2BE2-48EF-AEB3-A40806DC41E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30AF8A4-8A98-4E03-8960-A158ACBF38D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diagramData" Target="../diagrams/data1.xml"/><Relationship Id="rId9" Type="http://schemas.openxmlformats.org/officeDocument/2006/relationships/image" Target="../media/image13.jpeg"/><Relationship Id="rId1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0"/>
            <a:ext cx="8763000" cy="2738438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8900000" scaled="1"/>
            <a:tileRect/>
          </a:gra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7200" dirty="0"/>
              <a:t>      </a:t>
            </a:r>
            <a:r>
              <a:rPr lang="en-US" sz="17200" dirty="0">
                <a:solidFill>
                  <a:srgbClr val="71A3F5"/>
                </a:solidFill>
              </a:rPr>
              <a:t>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7375" y="3492500"/>
            <a:ext cx="7058025" cy="12223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3000" b="1" dirty="0" smtClean="0"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City of Huntsville</a:t>
            </a:r>
            <a:br>
              <a:rPr lang="en-US" sz="3000" b="1" dirty="0" smtClean="0"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2850" b="1" dirty="0" smtClean="0"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Solid Waste and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850" b="1" dirty="0" smtClean="0"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Recycling Department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888" y="4572000"/>
            <a:ext cx="8215312" cy="20859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 eaLnBrk="1" hangingPunct="1">
              <a:defRPr/>
            </a:pPr>
            <a:r>
              <a:rPr lang="en-US" sz="4800" cap="none" dirty="0" smtClean="0">
                <a:effectLst>
                  <a:outerShdw blurRad="38100" dist="38100" dir="2700000" algn="tl">
                    <a:srgbClr val="FFFFFF"/>
                  </a:outerShdw>
                  <a:reflection blurRad="6350" stA="55000" endA="300" endPos="45500" dir="5400000" sy="-100000" algn="bl" rotWithShape="0"/>
                </a:effectLst>
              </a:rPr>
              <a:t>CURBSIDE RECYCLING </a:t>
            </a:r>
            <a:r>
              <a:rPr lang="en-US" sz="6000" cap="none" dirty="0" smtClean="0">
                <a:effectLst>
                  <a:outerShdw blurRad="38100" dist="38100" dir="2700000" algn="tl">
                    <a:srgbClr val="FFFFFF"/>
                  </a:outerShdw>
                  <a:reflection blurRad="6350" stA="55000" endA="300" endPos="45500" dir="5400000" sy="-100000" algn="bl" rotWithShape="0"/>
                </a:effectLst>
              </a:rPr>
              <a:t>GUIDELINES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0" y="1944688"/>
            <a:ext cx="8763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22" name="Picture 18" descr="LIGHTERCityLogoHigh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75"/>
            <a:ext cx="13573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>
            <a:off x="1857375" y="4786313"/>
            <a:ext cx="67151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000" y="2017713"/>
            <a:ext cx="8763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1000" y="2584450"/>
            <a:ext cx="876300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softEdge rad="12700"/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" y="2584450"/>
            <a:ext cx="876300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r="10440000" sx="200000" sy="200000" algn="ctr" rotWithShape="0">
              <a:schemeClr val="tx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 prstMaterial="plastic"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green_ear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4325" y="476250"/>
            <a:ext cx="4333875" cy="287655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76200" dist="266700" dir="15840000" sy="23000" kx="-1200000" algn="bl" rotWithShape="0">
              <a:prstClr val="black">
                <a:alpha val="2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perspectiveHeroicExtremeLeftFacing" fov="3300000">
              <a:rot lat="126651" lon="1187443" rev="21306922"/>
            </a:camera>
            <a:lightRig rig="threePt" dir="t"/>
          </a:scene3d>
          <a:sp3d z="44450" extrusionH="76200"/>
        </p:spPr>
      </p:pic>
    </p:spTree>
    <p:extLst>
      <p:ext uri="{BB962C8B-B14F-4D97-AF65-F5344CB8AC3E}">
        <p14:creationId xmlns:p14="http://schemas.microsoft.com/office/powerpoint/2010/main" val="236846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Content Placeholder 6" descr="red-X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40507"/>
            <a:ext cx="1262062" cy="1119187"/>
          </a:xfr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7239000" cy="1143000"/>
          </a:xfrm>
        </p:spPr>
        <p:style>
          <a:lnRef idx="0">
            <a:schemeClr val="dk1"/>
          </a:lnRef>
          <a:fillRef idx="1002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Unacceptable</a:t>
            </a:r>
            <a:r>
              <a:rPr lang="en-US" sz="3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</a:t>
            </a:r>
            <a:r>
              <a:rPr lang="en-US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+mj-lt"/>
              </a:rPr>
              <a:t>Items that Cannot be Placed in Your </a:t>
            </a:r>
            <a:r>
              <a:rPr lang="en-US" sz="30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+mj-lt"/>
              </a:rPr>
              <a:t>Blue</a:t>
            </a:r>
            <a:r>
              <a:rPr lang="en-US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+mj-lt"/>
              </a:rPr>
              <a:t> Cart </a:t>
            </a:r>
            <a:endParaRPr lang="en-US" sz="3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209800"/>
            <a:ext cx="5105400" cy="34624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eaLnBrk="0" hangingPunct="0">
              <a:spcBef>
                <a:spcPts val="600"/>
              </a:spcBef>
              <a:buClr>
                <a:srgbClr val="DE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7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Garbage</a:t>
            </a:r>
          </a:p>
          <a:p>
            <a:pPr eaLnBrk="0" hangingPunct="0">
              <a:spcBef>
                <a:spcPts val="600"/>
              </a:spcBef>
              <a:buClr>
                <a:srgbClr val="DE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7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Aluminum Foil</a:t>
            </a:r>
          </a:p>
          <a:p>
            <a:pPr eaLnBrk="0" hangingPunct="0">
              <a:spcBef>
                <a:spcPts val="600"/>
              </a:spcBef>
              <a:buClr>
                <a:srgbClr val="DE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7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Appliances</a:t>
            </a:r>
          </a:p>
          <a:p>
            <a:pPr eaLnBrk="0" hangingPunct="0">
              <a:spcBef>
                <a:spcPts val="600"/>
              </a:spcBef>
              <a:buClr>
                <a:srgbClr val="DE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7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Toys</a:t>
            </a:r>
          </a:p>
          <a:p>
            <a:pPr eaLnBrk="0" hangingPunct="0">
              <a:spcBef>
                <a:spcPts val="600"/>
              </a:spcBef>
              <a:buClr>
                <a:srgbClr val="DE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7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Batteries</a:t>
            </a:r>
          </a:p>
          <a:p>
            <a:pPr eaLnBrk="0" hangingPunct="0">
              <a:spcBef>
                <a:spcPts val="600"/>
              </a:spcBef>
              <a:buClr>
                <a:srgbClr val="DE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7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Hangers</a:t>
            </a:r>
          </a:p>
          <a:p>
            <a:pPr eaLnBrk="0" hangingPunct="0">
              <a:spcBef>
                <a:spcPts val="600"/>
              </a:spcBef>
              <a:buClr>
                <a:srgbClr val="DE0000"/>
              </a:buClr>
              <a:buSzPct val="150000"/>
              <a:buFont typeface="Arial" pitchFamily="34" charset="0"/>
              <a:buChar char="•"/>
              <a:defRPr/>
            </a:pPr>
            <a:endParaRPr lang="en-US" sz="27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239833"/>
            <a:ext cx="4572000" cy="30162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eaLnBrk="0" hangingPunct="0">
              <a:spcBef>
                <a:spcPts val="600"/>
              </a:spcBef>
              <a:buClr>
                <a:srgbClr val="DE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7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Cell Phones</a:t>
            </a:r>
          </a:p>
          <a:p>
            <a:pPr eaLnBrk="0" hangingPunct="0">
              <a:spcBef>
                <a:spcPts val="600"/>
              </a:spcBef>
              <a:buClr>
                <a:srgbClr val="DE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7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Styrofoam</a:t>
            </a:r>
          </a:p>
          <a:p>
            <a:pPr eaLnBrk="0" hangingPunct="0">
              <a:spcBef>
                <a:spcPts val="600"/>
              </a:spcBef>
              <a:buClr>
                <a:srgbClr val="DE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700" b="1" u="sng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Large</a:t>
            </a:r>
            <a:r>
              <a:rPr lang="en-US" sz="27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 Cardboard</a:t>
            </a:r>
          </a:p>
          <a:p>
            <a:pPr eaLnBrk="0" hangingPunct="0">
              <a:spcBef>
                <a:spcPts val="600"/>
              </a:spcBef>
              <a:buClr>
                <a:srgbClr val="DE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7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Electronics </a:t>
            </a:r>
          </a:p>
          <a:p>
            <a:pPr eaLnBrk="0" hangingPunct="0">
              <a:spcBef>
                <a:spcPts val="600"/>
              </a:spcBef>
              <a:buClr>
                <a:srgbClr val="DE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7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GLASS </a:t>
            </a:r>
          </a:p>
          <a:p>
            <a:pPr eaLnBrk="0" hangingPunct="0">
              <a:buClr>
                <a:srgbClr val="7EC234"/>
              </a:buClr>
              <a:buSzPct val="150000"/>
              <a:defRPr/>
            </a:pPr>
            <a:endParaRPr lang="en-US" sz="35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138886"/>
            <a:ext cx="8458200" cy="10002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eaLnBrk="0" hangingPunct="0">
              <a:spcBef>
                <a:spcPts val="600"/>
              </a:spcBef>
              <a:buClr>
                <a:srgbClr val="D6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7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Plastics </a:t>
            </a:r>
            <a:r>
              <a:rPr lang="en-US" sz="27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other </a:t>
            </a:r>
            <a:r>
              <a:rPr lang="en-US" sz="27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than #1 thru #</a:t>
            </a:r>
            <a:r>
              <a:rPr lang="en-US" sz="27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7</a:t>
            </a:r>
          </a:p>
          <a:p>
            <a:pPr eaLnBrk="0" hangingPunct="0">
              <a:spcBef>
                <a:spcPts val="600"/>
              </a:spcBef>
              <a:buClr>
                <a:srgbClr val="D6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7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Film Plastic, Plastic </a:t>
            </a:r>
            <a:r>
              <a:rPr lang="en-US" sz="27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B</a:t>
            </a:r>
            <a:r>
              <a:rPr lang="en-US" sz="27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ags</a:t>
            </a:r>
            <a:endParaRPr lang="en-US" sz="27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447800"/>
            <a:ext cx="838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j-lt"/>
              </a:rPr>
              <a:t>The following items are either too bulky, unsuitable for processing or too dangerous for curbside collection: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4224486"/>
            <a:ext cx="41910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700" b="1" dirty="0">
                <a:latin typeface="+mj-lt"/>
              </a:rPr>
              <a:t>______ (of </a:t>
            </a:r>
            <a:r>
              <a:rPr lang="en-US" sz="2700" b="1" u="sng" dirty="0">
                <a:latin typeface="+mj-lt"/>
              </a:rPr>
              <a:t>ANY</a:t>
            </a:r>
            <a:r>
              <a:rPr lang="en-US" sz="2700" b="1" dirty="0">
                <a:latin typeface="+mj-lt"/>
              </a:rPr>
              <a:t> kind)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4707255"/>
            <a:ext cx="4572000" cy="5078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eaLnBrk="0" hangingPunct="0">
              <a:spcBef>
                <a:spcPts val="600"/>
              </a:spcBef>
              <a:buClr>
                <a:srgbClr val="DE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7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Loose Shredded </a:t>
            </a:r>
            <a:r>
              <a:rPr lang="en-US" sz="27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Paper</a:t>
            </a:r>
            <a:endParaRPr lang="en-US" sz="35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226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000"/>
                            </p:stCondLst>
                            <p:childTnLst>
                              <p:par>
                                <p:cTn id="93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2A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2A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Content Placeholder 6" descr="red-X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9569" y="304800"/>
            <a:ext cx="1262062" cy="1119187"/>
          </a:xfr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7162800" cy="1143000"/>
          </a:xfrm>
        </p:spPr>
        <p:style>
          <a:lnRef idx="0">
            <a:schemeClr val="dk1"/>
          </a:lnRef>
          <a:fillRef idx="1002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Unacceptable</a:t>
            </a:r>
            <a:r>
              <a:rPr lang="en-US" sz="3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</a:t>
            </a:r>
            <a:r>
              <a:rPr lang="en-US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+mj-lt"/>
              </a:rPr>
              <a:t>Items that Cannot be Placed in Your </a:t>
            </a:r>
            <a:r>
              <a:rPr lang="en-US" sz="30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+mj-lt"/>
              </a:rPr>
              <a:t>Blue</a:t>
            </a:r>
            <a:r>
              <a:rPr lang="en-US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+mj-lt"/>
              </a:rPr>
              <a:t> Cart </a:t>
            </a:r>
            <a:endParaRPr lang="en-US" sz="3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438400"/>
            <a:ext cx="8382000" cy="10002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eaLnBrk="0" hangingPunct="0">
              <a:spcBef>
                <a:spcPts val="600"/>
              </a:spcBef>
              <a:buClr>
                <a:srgbClr val="DE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700" b="1" u="sng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Large/bulky Cardboard</a:t>
            </a:r>
            <a:r>
              <a:rPr lang="en-US" sz="22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:</a:t>
            </a:r>
          </a:p>
          <a:p>
            <a:pPr eaLnBrk="0" hangingPunct="0">
              <a:spcBef>
                <a:spcPts val="600"/>
              </a:spcBef>
              <a:buClr>
                <a:srgbClr val="DE0000"/>
              </a:buClr>
              <a:buSzPct val="150000"/>
              <a:buFont typeface="Arial" pitchFamily="34" charset="0"/>
              <a:buChar char="•"/>
              <a:defRPr/>
            </a:pPr>
            <a:endParaRPr lang="en-US" sz="27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994" y="3733800"/>
            <a:ext cx="4572000" cy="104644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eaLnBrk="0" hangingPunct="0">
              <a:spcBef>
                <a:spcPts val="600"/>
              </a:spcBef>
              <a:buClr>
                <a:srgbClr val="DE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700" b="1" u="sng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GLASS</a:t>
            </a:r>
            <a:r>
              <a:rPr lang="en-US" sz="27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: </a:t>
            </a:r>
          </a:p>
          <a:p>
            <a:pPr eaLnBrk="0" hangingPunct="0">
              <a:buClr>
                <a:srgbClr val="7EC234"/>
              </a:buClr>
              <a:buSzPct val="150000"/>
              <a:defRPr/>
            </a:pPr>
            <a:endParaRPr lang="en-US" sz="35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930525"/>
            <a:ext cx="78486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dirty="0">
                <a:latin typeface="+mj-lt"/>
              </a:rPr>
              <a:t>Any cardboard that doesn’t fit loosely into your BLUE cart.  </a:t>
            </a:r>
            <a:r>
              <a:rPr lang="en-US" sz="2200" u="sng" dirty="0">
                <a:latin typeface="+mj-lt"/>
              </a:rPr>
              <a:t>Large</a:t>
            </a:r>
            <a:r>
              <a:rPr lang="en-US" sz="2200" dirty="0">
                <a:latin typeface="+mj-lt"/>
              </a:rPr>
              <a:t> boxes such as moving, refrigerator and TV boxes.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4191000"/>
            <a:ext cx="79248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dirty="0">
                <a:latin typeface="+mj-lt"/>
              </a:rPr>
              <a:t> Brown, Green, and Clear glass only.  NO glass panes.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1536641"/>
            <a:ext cx="8458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j-lt"/>
              </a:rPr>
              <a:t>Although these items can’t be placed into your BLUE recycling cart, they can still be dropped off at the </a:t>
            </a:r>
            <a:r>
              <a:rPr lang="en-US" b="1" u="sng" dirty="0">
                <a:latin typeface="+mj-lt"/>
              </a:rPr>
              <a:t>City’s Recycling Center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located at 590 I-45 North.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4724400"/>
            <a:ext cx="8153400" cy="14619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eaLnBrk="0" hangingPunct="0">
              <a:spcBef>
                <a:spcPts val="600"/>
              </a:spcBef>
              <a:buClr>
                <a:srgbClr val="DE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700" b="1" u="sng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VEHICLE OIL, VEHICLE OIL FILTERS, ANTIFREEZE, AND COOKING OIL</a:t>
            </a:r>
            <a:r>
              <a:rPr lang="en-US" sz="27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 </a:t>
            </a:r>
            <a:endParaRPr lang="en-US" sz="27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  <a:p>
            <a:pPr eaLnBrk="0" hangingPunct="0">
              <a:buClr>
                <a:srgbClr val="7EC234"/>
              </a:buClr>
              <a:buSzPct val="150000"/>
              <a:defRPr/>
            </a:pPr>
            <a:endParaRPr lang="en-US" sz="35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555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1000" y="53975"/>
            <a:ext cx="8763000" cy="70802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Preparing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Items for Recycling</a:t>
            </a:r>
            <a:endParaRPr lang="en-US" sz="3000" b="1" i="1" dirty="0"/>
          </a:p>
        </p:txBody>
      </p:sp>
      <p:sp>
        <p:nvSpPr>
          <p:cNvPr id="16" name="Right Arrow 15"/>
          <p:cNvSpPr/>
          <p:nvPr/>
        </p:nvSpPr>
        <p:spPr>
          <a:xfrm rot="1339947">
            <a:off x="2930593" y="2216149"/>
            <a:ext cx="2236181" cy="18288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3219" y="951832"/>
            <a:ext cx="41148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dirty="0">
                <a:latin typeface="+mj-lt"/>
              </a:rPr>
              <a:t>Acceptable recycling items are loosely placed in the BLUE recycling cart</a:t>
            </a:r>
          </a:p>
        </p:txBody>
      </p:sp>
      <p:pic>
        <p:nvPicPr>
          <p:cNvPr id="14" name="Picture 13" descr="recyclingT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066800"/>
            <a:ext cx="3596481" cy="513401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22840" y="3810000"/>
            <a:ext cx="4934960" cy="2743200"/>
          </a:xfrm>
        </p:spPr>
        <p:txBody>
          <a:bodyPr>
            <a:normAutofit fontScale="92500" lnSpcReduction="10000"/>
          </a:bodyPr>
          <a:lstStyle/>
          <a:p>
            <a:pPr marL="0" eaLnBrk="1" hangingPunct="1">
              <a:buFont typeface="Wingdings" pitchFamily="2" charset="2"/>
              <a:buNone/>
            </a:pPr>
            <a:r>
              <a:rPr lang="en-US" b="1" dirty="0" smtClean="0"/>
              <a:t>Plastic Bags </a:t>
            </a:r>
            <a:r>
              <a:rPr lang="en-US" dirty="0" smtClean="0"/>
              <a:t>-</a:t>
            </a:r>
            <a:r>
              <a:rPr lang="en-US" b="1" dirty="0" smtClean="0"/>
              <a:t> </a:t>
            </a:r>
            <a:r>
              <a:rPr lang="en-US" sz="2400" dirty="0" smtClean="0"/>
              <a:t>Please </a:t>
            </a:r>
            <a:r>
              <a:rPr lang="en-US" sz="2400" b="1" u="sng" dirty="0" smtClean="0"/>
              <a:t>do not</a:t>
            </a:r>
            <a:r>
              <a:rPr lang="en-US" sz="2400" b="1" dirty="0" smtClean="0"/>
              <a:t> </a:t>
            </a:r>
            <a:r>
              <a:rPr lang="en-US" sz="2400" dirty="0" smtClean="0"/>
              <a:t>place recycling items into plastic bags.  During processing it is more time consuming to remove them from these bags. </a:t>
            </a:r>
          </a:p>
          <a:p>
            <a:pPr marL="0" eaLnBrk="1" hangingPunct="1">
              <a:buFont typeface="Wingdings" pitchFamily="2" charset="2"/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b="1" dirty="0" smtClean="0"/>
              <a:t>Paper Bags </a:t>
            </a:r>
            <a:r>
              <a:rPr lang="en-US" dirty="0" smtClean="0"/>
              <a:t>– </a:t>
            </a:r>
            <a:r>
              <a:rPr lang="en-US" sz="2400" dirty="0" smtClean="0"/>
              <a:t>These can be used to separate  paper items. 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373771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562600"/>
          </a:xfrm>
        </p:spPr>
        <p:txBody>
          <a:bodyPr/>
          <a:lstStyle/>
          <a:p>
            <a:pPr marL="0" eaLnBrk="1" hangingPunct="1">
              <a:buFont typeface="Wingdings" pitchFamily="2" charset="2"/>
              <a:buNone/>
            </a:pPr>
            <a:r>
              <a:rPr lang="en-US" b="1" dirty="0" smtClean="0"/>
              <a:t>   Small</a:t>
            </a:r>
            <a:r>
              <a:rPr lang="en-US" dirty="0" smtClean="0"/>
              <a:t> </a:t>
            </a:r>
            <a:r>
              <a:rPr lang="en-US" b="1" dirty="0" smtClean="0"/>
              <a:t>cardboard boxes </a:t>
            </a:r>
            <a:r>
              <a:rPr lang="en-US" dirty="0" smtClean="0"/>
              <a:t>– </a:t>
            </a:r>
            <a:r>
              <a:rPr lang="en-US" sz="2500" dirty="0" smtClean="0"/>
              <a:t>Include any small cardboard items that will fit loosely into your Blue cart:	</a:t>
            </a:r>
          </a:p>
          <a:p>
            <a:pPr lvl="1" eaLnBrk="1" hangingPunct="1"/>
            <a:r>
              <a:rPr lang="en-US" sz="2500" dirty="0" smtClean="0"/>
              <a:t>Food boxes </a:t>
            </a:r>
          </a:p>
          <a:p>
            <a:pPr lvl="1" eaLnBrk="1" hangingPunct="1"/>
            <a:r>
              <a:rPr lang="en-US" sz="2500" dirty="0" smtClean="0"/>
              <a:t>Pizza Boxes</a:t>
            </a:r>
            <a:r>
              <a:rPr lang="en-US" sz="2500" dirty="0" smtClean="0">
                <a:solidFill>
                  <a:schemeClr val="tx1"/>
                </a:solidFill>
              </a:rPr>
              <a:t>-must be clean </a:t>
            </a:r>
          </a:p>
          <a:p>
            <a:pPr marL="777240" lvl="2" indent="0">
              <a:buNone/>
            </a:pPr>
            <a:r>
              <a:rPr lang="en-US" sz="2200" dirty="0" smtClean="0"/>
              <a:t>And grease free</a:t>
            </a:r>
          </a:p>
          <a:p>
            <a:pPr lvl="1" eaLnBrk="1" hangingPunct="1"/>
            <a:r>
              <a:rPr lang="en-US" sz="2500" dirty="0" smtClean="0"/>
              <a:t>Medicine boxes</a:t>
            </a:r>
          </a:p>
          <a:p>
            <a:pPr lvl="1" eaLnBrk="1" hangingPunct="1"/>
            <a:r>
              <a:rPr lang="en-US" sz="2500" dirty="0" smtClean="0"/>
              <a:t>Shoe boxes</a:t>
            </a:r>
          </a:p>
          <a:p>
            <a:pPr lvl="1" eaLnBrk="1" hangingPunct="1"/>
            <a:r>
              <a:rPr lang="en-US" sz="2500" dirty="0" smtClean="0"/>
              <a:t>Toilet paper rolls</a:t>
            </a:r>
          </a:p>
          <a:p>
            <a:pPr lvl="1" eaLnBrk="1" hangingPunct="1"/>
            <a:r>
              <a:rPr lang="en-US" sz="2500" dirty="0" smtClean="0"/>
              <a:t>Paper towel rolls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500" dirty="0" smtClean="0"/>
              <a:t>	</a:t>
            </a:r>
            <a:br>
              <a:rPr lang="en-US" sz="2500" dirty="0" smtClean="0"/>
            </a:br>
            <a:endParaRPr lang="en-US" sz="23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914400"/>
          </a:xfrm>
        </p:spPr>
        <p:style>
          <a:lnRef idx="0">
            <a:schemeClr val="dk1"/>
          </a:lnRef>
          <a:fillRef idx="1002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</a:t>
            </a:r>
            <a:r>
              <a:rPr lang="en-US" sz="3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Preparing</a:t>
            </a:r>
            <a:r>
              <a:rPr lang="en-US" sz="3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</a:t>
            </a:r>
            <a:r>
              <a:rPr lang="en-US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Items for Recycling</a:t>
            </a:r>
            <a:endParaRPr lang="en-US" sz="3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</a:endParaRPr>
          </a:p>
        </p:txBody>
      </p:sp>
      <p:pic>
        <p:nvPicPr>
          <p:cNvPr id="12" name="Picture 11" descr="Pizza_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5099609"/>
            <a:ext cx="1687657" cy="1377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MALL-BOXES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2664" y="2286000"/>
            <a:ext cx="3171736" cy="2657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hoeboxes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5111197"/>
            <a:ext cx="1633537" cy="1495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toilet-ro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5160114"/>
            <a:ext cx="1784868" cy="133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39923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4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0364 -0.5798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atten%20boxes%20200x2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923544"/>
            <a:ext cx="2438400" cy="2657856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09600" y="4157008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These should be </a:t>
            </a:r>
            <a:r>
              <a:rPr lang="en-US" sz="4000" u="sng" dirty="0"/>
              <a:t>empty</a:t>
            </a:r>
            <a:r>
              <a:rPr lang="en-US" sz="4000" dirty="0"/>
              <a:t>, broken down </a:t>
            </a:r>
            <a:r>
              <a:rPr lang="en-US" sz="4000" dirty="0" smtClean="0"/>
              <a:t>and flattened </a:t>
            </a:r>
            <a:r>
              <a:rPr lang="en-US" sz="4000" dirty="0"/>
              <a:t>in order to save space in your BLUE cart. </a:t>
            </a:r>
          </a:p>
        </p:txBody>
      </p:sp>
    </p:spTree>
    <p:extLst>
      <p:ext uri="{BB962C8B-B14F-4D97-AF65-F5344CB8AC3E}">
        <p14:creationId xmlns:p14="http://schemas.microsoft.com/office/powerpoint/2010/main" val="175193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75615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Aluminum cans</a:t>
            </a:r>
            <a:r>
              <a:rPr lang="en-US" sz="2500" dirty="0" smtClean="0"/>
              <a:t> 	</a:t>
            </a:r>
          </a:p>
          <a:p>
            <a:pPr lvl="1" eaLnBrk="1" hangingPunct="1"/>
            <a:endParaRPr lang="en-US" sz="2500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</a:p>
          <a:p>
            <a:pPr lvl="1" algn="ctr" eaLnBrk="1" hangingPunct="1">
              <a:buFont typeface="Wingdings" pitchFamily="2" charset="2"/>
              <a:buNone/>
            </a:pPr>
            <a:r>
              <a:rPr lang="en-US" sz="2500" dirty="0" smtClean="0"/>
              <a:t>These should be rinsed and then flattened in order to save space in your BLUE cart.</a:t>
            </a: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914400"/>
          </a:xfrm>
        </p:spPr>
        <p:style>
          <a:lnRef idx="0">
            <a:schemeClr val="dk1"/>
          </a:lnRef>
          <a:fillRef idx="1002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</a:t>
            </a:r>
            <a:r>
              <a:rPr lang="en-US" sz="3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Preparing</a:t>
            </a:r>
            <a:r>
              <a:rPr lang="en-US" sz="3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</a:t>
            </a:r>
            <a:r>
              <a:rPr lang="en-US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Items for Recycling</a:t>
            </a:r>
            <a:endParaRPr lang="en-US" sz="3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</a:endParaRPr>
          </a:p>
        </p:txBody>
      </p:sp>
      <p:pic>
        <p:nvPicPr>
          <p:cNvPr id="7" name="Picture 6" descr="recycled-aluminum-can-craft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937115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96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5638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Steel cans </a:t>
            </a:r>
            <a:r>
              <a:rPr lang="en-US" sz="2500" dirty="0" smtClean="0"/>
              <a:t>– Canned foods</a:t>
            </a:r>
            <a:r>
              <a:rPr lang="en-US" sz="2100" dirty="0" smtClean="0"/>
              <a:t>	</a:t>
            </a:r>
          </a:p>
          <a:p>
            <a:pPr lvl="1" eaLnBrk="1" hangingPunct="1"/>
            <a:endParaRPr lang="en-US" sz="2500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500" dirty="0" smtClean="0"/>
              <a:t>These should be rinsed and the </a:t>
            </a:r>
            <a:r>
              <a:rPr lang="en-US" sz="2500" u="sng" dirty="0" smtClean="0"/>
              <a:t>lids must be thrown away</a:t>
            </a:r>
            <a:r>
              <a:rPr lang="en-US" sz="2500" dirty="0" smtClean="0"/>
              <a:t> before placing them into your BLUE cart.  Removing the wrapper is very helpful but not necessary.</a:t>
            </a: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914400"/>
          </a:xfrm>
        </p:spPr>
        <p:style>
          <a:lnRef idx="0">
            <a:schemeClr val="dk1"/>
          </a:lnRef>
          <a:fillRef idx="1002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</a:t>
            </a:r>
            <a:r>
              <a:rPr lang="en-US" sz="3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Preparing</a:t>
            </a:r>
            <a:r>
              <a:rPr lang="en-US" sz="3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</a:t>
            </a:r>
            <a:r>
              <a:rPr lang="en-US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Items for Recycling</a:t>
            </a:r>
            <a:endParaRPr lang="en-US" sz="3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</a:endParaRPr>
          </a:p>
        </p:txBody>
      </p:sp>
      <p:pic>
        <p:nvPicPr>
          <p:cNvPr id="10" name="Picture 9" descr="cans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3650" y="1752600"/>
            <a:ext cx="4476750" cy="332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401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305800" cy="5715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Office Paper </a:t>
            </a:r>
            <a:r>
              <a:rPr lang="en-US" sz="2500" dirty="0" smtClean="0"/>
              <a:t>– White and colored paper</a:t>
            </a:r>
          </a:p>
          <a:p>
            <a:pPr eaLnBrk="1" hangingPunct="1"/>
            <a:r>
              <a:rPr lang="en-US" b="1" dirty="0" smtClean="0"/>
              <a:t>Newspaper </a:t>
            </a:r>
            <a:r>
              <a:rPr lang="en-US" sz="2400" dirty="0" smtClean="0"/>
              <a:t> </a:t>
            </a:r>
            <a:r>
              <a:rPr lang="en-US" sz="2100" dirty="0" smtClean="0"/>
              <a:t>	</a:t>
            </a:r>
          </a:p>
          <a:p>
            <a:pPr eaLnBrk="1" hangingPunct="1"/>
            <a:r>
              <a:rPr lang="en-US" b="1" dirty="0" smtClean="0"/>
              <a:t>Magazines</a:t>
            </a: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2500" dirty="0" smtClean="0"/>
              <a:t>These items </a:t>
            </a:r>
            <a:r>
              <a:rPr lang="en-US" sz="2500" u="sng" dirty="0" smtClean="0"/>
              <a:t>can</a:t>
            </a:r>
            <a:r>
              <a:rPr lang="en-US" sz="2500" dirty="0" smtClean="0"/>
              <a:t> be bagged in </a:t>
            </a:r>
            <a:r>
              <a:rPr lang="en-US" sz="2500" b="1" u="sng" dirty="0" smtClean="0"/>
              <a:t>PAPER</a:t>
            </a:r>
            <a:r>
              <a:rPr lang="en-US" sz="2500" b="1" dirty="0" smtClean="0"/>
              <a:t> bags </a:t>
            </a:r>
            <a:r>
              <a:rPr lang="en-US" sz="2500" dirty="0" smtClean="0"/>
              <a:t>before placing them into the BLUE cart.</a:t>
            </a: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914400"/>
          </a:xfrm>
        </p:spPr>
        <p:style>
          <a:lnRef idx="0">
            <a:schemeClr val="dk1"/>
          </a:lnRef>
          <a:fillRef idx="1002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</a:t>
            </a:r>
            <a:r>
              <a:rPr lang="en-US" sz="3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Preparing</a:t>
            </a:r>
            <a:r>
              <a:rPr lang="en-US" sz="3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</a:t>
            </a:r>
            <a:r>
              <a:rPr lang="en-US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Items for Recycling</a:t>
            </a:r>
            <a:endParaRPr lang="en-US" sz="3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</a:endParaRPr>
          </a:p>
        </p:txBody>
      </p:sp>
      <p:pic>
        <p:nvPicPr>
          <p:cNvPr id="17" name="Picture 16" descr="paper-grocery-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5146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wmcb_magazines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862064"/>
            <a:ext cx="3352800" cy="2042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2324890258_656c8c6cc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59" y="3352800"/>
            <a:ext cx="2766041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tacks-pap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2667000"/>
            <a:ext cx="2895600" cy="2448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paper-grocery-fron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3400" y="2133600"/>
            <a:ext cx="3333750" cy="33337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8" name="Picture 17" descr="paper-grocery-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1336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greenCHECK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505200"/>
            <a:ext cx="8191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407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6" presetClass="emp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92593E-6 C -0.00348 -0.00694 -0.00573 -0.01504 -0.00973 -0.02152 C -0.01111 -0.02384 -0.0132 -0.02546 -0.01459 -0.028 C -0.02101 -0.04004 -0.02309 -0.05023 -0.03229 -0.0581 C -0.03542 -0.08888 -0.03073 -0.06041 -0.03872 -0.08171 C -0.05157 -0.11574 -0.03507 -0.08032 -0.04514 -0.10115 C -0.04792 -0.12152 -0.05018 -0.1405 -0.05174 -0.16134 C -0.0507 -0.18055 -0.05417 -0.19976 -0.03872 -0.20648 C -0.0316 -0.21898 -0.02882 -0.21805 -0.01615 -0.21944 C 0.00052 -0.22106 0.03385 -0.22384 0.03385 -0.22384 C 0.05555 -0.22245 0.07152 -0.2206 0.09184 -0.21736 C 0.10746 -0.20995 0.11823 -0.19236 0.13385 -0.18495 C 0.14305 -0.17314 0.15243 -0.15949 0.15798 -0.14421 C 0.1585 -0.1405 0.1585 -0.13657 0.15972 -0.13333 C 0.16076 -0.13078 0.16354 -0.12986 0.16441 -0.12708 C 0.1658 -0.12314 0.16562 -0.11851 0.16614 -0.11412 C 0.1684 -0.0662 0.19496 0.06227 0.16128 0.06227 " pathEditMode="relative" ptsTypes="ffffffffffffffffA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6 C -0.0033 -0.00879 -0.00746 -0.01666 -0.00972 -0.02592 C -0.00972 -0.02939 -0.0151 -0.153 -0.00486 -0.19583 C -0.00278 -0.20439 0.00313 -0.21203 0.00643 -0.21944 C 0.01545 -0.23911 0.02222 -0.25578 0.03872 -0.26458 C 0.03976 -0.26666 0.04028 -0.26967 0.04184 -0.27106 C 0.04618 -0.27453 0.06129 -0.28009 0.06615 -0.28171 C 0.07656 -0.28888 0.09011 -0.29583 0.10156 -0.29907 C 0.10486 -0.30185 0.10764 -0.30601 0.11129 -0.30763 C 0.11459 -0.30902 0.12101 -0.3118 0.12101 -0.3118 C 0.13177 -0.32198 0.14531 -0.32129 0.15799 -0.32268 C 0.26997 -0.32129 0.29514 -0.328 0.37101 -0.31411 C 0.3757 -0.3118 0.38542 -0.30763 0.38542 -0.30763 C 0.39479 -0.2993 0.40504 -0.29421 0.41441 -0.28611 C 0.41545 -0.28333 0.41597 -0.28009 0.41754 -0.27754 C 0.41893 -0.27546 0.42136 -0.27523 0.42257 -0.27314 C 0.42518 -0.26874 0.42761 -0.24791 0.429 -0.24097 C 0.43195 -0.1993 0.43212 -0.20046 0.43212 -0.14189 " pathEditMode="relative" ptsTypes="fffffffffffffffff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4.81481E-6 C 0.00381 -0.01574 0.01041 -0.03195 0.0177 -0.04514 C 0.02117 -0.07292 0.02152 -0.07709 0.01926 -0.11389 C 0.01909 -0.1169 0.01892 -0.11991 0.0177 -0.12246 C 0.01614 -0.12593 0.01319 -0.12801 0.01128 -0.13102 C 0.00555 -0.14005 0.00208 -0.15139 -0.00487 -0.15903 C -0.0106 -0.16551 -0.01928 -0.17153 -0.02431 -0.17847 C -0.02588 -0.18056 -0.02692 -0.1838 -0.029 -0.18496 C -0.03299 -0.1875 -0.03768 -0.18773 -0.04202 -0.18912 C -0.0474 -0.19074 -0.05817 -0.19352 -0.05817 -0.19352 C -0.11893 -0.19144 -0.10904 -0.19699 -0.14046 -0.18704 C -0.14358 -0.18426 -0.14688 -0.18125 -0.15001 -0.17847 C -0.15157 -0.17709 -0.15487 -0.17408 -0.15487 -0.17408 C -0.1573 -0.16412 -0.15973 -0.1669 -0.16615 -0.16111 C -0.17015 -0.14468 -0.16476 -0.16482 -0.17101 -0.14838 C -0.17171 -0.1463 -0.17414 -0.13449 -0.17431 -0.13334 C -0.17483 -0.06227 -0.17483 0.00856 -0.17588 0.07963 C -0.17605 0.09028 -0.179 0.09954 -0.179 0.10972 " pathEditMode="relative" ptsTypes="fffffffffffffffffA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ASTIC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0672" y="2733853"/>
            <a:ext cx="4249728" cy="214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3400" y="4876800"/>
            <a:ext cx="81534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500" dirty="0">
                <a:latin typeface="+mj-lt"/>
              </a:rPr>
              <a:t>These symbols are usually located on the bottom portion of your recyclable plastics.  Any plastic matching any one of these symbols can be placed in the BLUE cart for recycling.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52347"/>
            <a:ext cx="8305800" cy="1743253"/>
          </a:xfrm>
        </p:spPr>
        <p:txBody>
          <a:bodyPr>
            <a:normAutofit/>
          </a:bodyPr>
          <a:lstStyle/>
          <a:p>
            <a:pPr marL="0" eaLnBrk="1" hangingPunct="1">
              <a:buFont typeface="Wingdings" pitchFamily="2" charset="2"/>
              <a:buNone/>
            </a:pPr>
            <a:r>
              <a:rPr lang="en-US" b="1" dirty="0" smtClean="0"/>
              <a:t>  Plastics </a:t>
            </a:r>
            <a:r>
              <a:rPr lang="en-US" sz="2500" dirty="0" smtClean="0"/>
              <a:t>– </a:t>
            </a:r>
            <a:r>
              <a:rPr lang="en-US" sz="2300" dirty="0" smtClean="0"/>
              <a:t>Numbered 1, 2, 3, 4, 5, 6 &amp; 7 are acceptable, </a:t>
            </a:r>
            <a:r>
              <a:rPr lang="en-US" sz="2300" i="1" u="sng" dirty="0" smtClean="0"/>
              <a:t>NO Styrofoam</a:t>
            </a:r>
            <a:r>
              <a:rPr lang="en-US" sz="2300" dirty="0" smtClean="0"/>
              <a:t>. 80% of all plastic containers from the grocery store are recyclable. </a:t>
            </a:r>
            <a:br>
              <a:rPr lang="en-US" sz="2300" dirty="0" smtClean="0"/>
            </a:br>
            <a:r>
              <a:rPr lang="en-US" sz="2300" dirty="0" smtClean="0"/>
              <a:t>Look for these symbols:</a:t>
            </a: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914400"/>
          </a:xfrm>
        </p:spPr>
        <p:style>
          <a:lnRef idx="0">
            <a:schemeClr val="dk1"/>
          </a:lnRef>
          <a:fillRef idx="1002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</a:t>
            </a:r>
            <a:r>
              <a:rPr lang="en-US" sz="3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Preparing</a:t>
            </a:r>
            <a:r>
              <a:rPr lang="en-US" sz="3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</a:t>
            </a:r>
            <a:r>
              <a:rPr lang="en-US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Items for Recycling</a:t>
            </a:r>
            <a:endParaRPr lang="en-US" sz="3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9461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7037E-6 L -0.00417 -0.55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ter-192_675801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601787"/>
            <a:ext cx="2590800" cy="342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105400"/>
            <a:ext cx="8305800" cy="1676400"/>
          </a:xfrm>
        </p:spPr>
        <p:txBody>
          <a:bodyPr/>
          <a:lstStyle/>
          <a:p>
            <a:pPr marL="547688" lvl="1" eaLnBrk="1" hangingPunct="1"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sz="2500" smtClean="0"/>
              <a:t>These should be rinsed and the lid thrown away before placing them into your BLUE cart.  Removing the wrapper is very helpful but not necessary.</a:t>
            </a:r>
            <a:endParaRPr lang="en-US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914400"/>
          </a:xfrm>
        </p:spPr>
        <p:style>
          <a:lnRef idx="0">
            <a:schemeClr val="dk1"/>
          </a:lnRef>
          <a:fillRef idx="1002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</a:t>
            </a:r>
            <a:r>
              <a:rPr lang="en-US" sz="3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Preparing</a:t>
            </a:r>
            <a:r>
              <a:rPr lang="en-US" sz="3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</a:t>
            </a:r>
            <a:r>
              <a:rPr lang="en-US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Items for Recycling</a:t>
            </a:r>
            <a:endParaRPr lang="en-US" sz="3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829913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WACO_Landfill_Pos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552574"/>
            <a:ext cx="8229600" cy="494855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0"/>
            <a:ext cx="8763000" cy="1447800"/>
          </a:xfrm>
          <a:prstGeom prst="rect">
            <a:avLst/>
          </a:prstGeom>
        </p:spPr>
        <p:style>
          <a:lnRef idx="0">
            <a:schemeClr val="dk1"/>
          </a:lnRef>
          <a:fillRef idx="1002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i="1" spc="-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</a:t>
            </a:r>
            <a:r>
              <a:rPr lang="en-US" sz="3800" b="1" i="1" spc="-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Curbside Recycling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800" i="1" spc="-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Landfill Reduction</a:t>
            </a:r>
          </a:p>
        </p:txBody>
      </p:sp>
      <p:pic>
        <p:nvPicPr>
          <p:cNvPr id="20" name="Picture 18" descr="LIGHTERCityLogoHighRe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80962"/>
            <a:ext cx="13573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266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0295 -0.11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58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343400"/>
          </a:xfrm>
        </p:spPr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en-US" sz="2300" dirty="0" smtClean="0"/>
              <a:t>The BLUE recycling cart must be at the street’s edge by 6:00 AM on your scheduled collection days.  You may set your cart out as early as 8:00 PM the evening before.</a:t>
            </a:r>
          </a:p>
          <a:p>
            <a:pPr eaLnBrk="1" hangingPunct="1">
              <a:spcAft>
                <a:spcPts val="1000"/>
              </a:spcAft>
            </a:pPr>
            <a:r>
              <a:rPr lang="en-US" sz="2300" dirty="0" smtClean="0"/>
              <a:t>Keep your recycling cart five feet away from all obstacles such as parked cars, mailboxes, telephone boxes, water meters, fences and walls.</a:t>
            </a:r>
          </a:p>
          <a:p>
            <a:pPr eaLnBrk="1" hangingPunct="1">
              <a:spcAft>
                <a:spcPts val="1000"/>
              </a:spcAft>
            </a:pPr>
            <a:r>
              <a:rPr lang="en-US" sz="2300" dirty="0" smtClean="0"/>
              <a:t>Your recyclables must fit easily into your BLUE cart.  The lid of your cart must be closed to prevent spillage.  </a:t>
            </a:r>
          </a:p>
          <a:p>
            <a:pPr eaLnBrk="1" hangingPunct="1">
              <a:spcAft>
                <a:spcPts val="1000"/>
              </a:spcAft>
            </a:pPr>
            <a:r>
              <a:rPr lang="en-US" sz="2300" dirty="0" smtClean="0"/>
              <a:t>Don’t forget to remove your recycling cart from the street’s edge after pickup on your collection days.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914400"/>
          </a:xfrm>
        </p:spPr>
        <p:style>
          <a:lnRef idx="0">
            <a:schemeClr val="dk1"/>
          </a:lnRef>
          <a:fillRef idx="1002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</a:t>
            </a:r>
            <a:r>
              <a:rPr lang="en-US" sz="3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BLUE Cart</a:t>
            </a:r>
            <a:r>
              <a:rPr lang="en-US" sz="3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</a:t>
            </a:r>
            <a:r>
              <a:rPr lang="en-US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setting out for pickup</a:t>
            </a:r>
            <a:endParaRPr lang="en-US" sz="3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5692914"/>
            <a:ext cx="8229600" cy="707886"/>
          </a:xfrm>
          <a:prstGeom prst="rect">
            <a:avLst/>
          </a:prstGeom>
          <a:noFill/>
        </p:spPr>
        <p:txBody>
          <a:bodyPr vert="horz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2000" b="1" i="1" dirty="0" smtClean="0">
                <a:latin typeface="+mj-lt"/>
              </a:rPr>
              <a:t>The cart should be placed in the same manner and position as your trash cart </a:t>
            </a:r>
            <a:r>
              <a:rPr lang="en-US" sz="2000" b="1" i="1" u="sng" dirty="0" smtClean="0">
                <a:latin typeface="+mj-lt"/>
              </a:rPr>
              <a:t>BUT</a:t>
            </a:r>
            <a:r>
              <a:rPr lang="en-US" sz="2000" b="1" i="1" dirty="0" smtClean="0">
                <a:latin typeface="+mj-lt"/>
              </a:rPr>
              <a:t> only on your scheduled recycling days.</a:t>
            </a:r>
            <a:endParaRPr lang="en-US" sz="20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685153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-152400"/>
            <a:ext cx="2828925" cy="4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eart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7620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recycletogeth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825" y="457200"/>
            <a:ext cx="2797082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384550"/>
            <a:ext cx="8763000" cy="370205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i="1" dirty="0" smtClean="0"/>
              <a:t>Remember the three R’s</a:t>
            </a:r>
            <a:r>
              <a:rPr lang="en-US" i="1" dirty="0" smtClean="0"/>
              <a:t>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sz="4000" b="1" u="sng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R</a:t>
            </a:r>
            <a:r>
              <a:rPr lang="en-US" b="1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EDUCE</a:t>
            </a:r>
            <a:r>
              <a:rPr lang="en-US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– </a:t>
            </a:r>
            <a:r>
              <a:rPr lang="en-US" sz="2400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the amount of products you use.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	</a:t>
            </a:r>
            <a:r>
              <a:rPr lang="en-US" sz="4000" b="1" u="sng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R</a:t>
            </a:r>
            <a:r>
              <a:rPr lang="en-US" b="1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EUSE</a:t>
            </a:r>
            <a:r>
              <a:rPr lang="en-US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– </a:t>
            </a:r>
            <a:r>
              <a:rPr lang="en-US" sz="2400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a product instead of throwing it away.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	</a:t>
            </a:r>
            <a:r>
              <a:rPr lang="en-US" sz="4000" b="1" u="sng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R</a:t>
            </a:r>
            <a:r>
              <a:rPr lang="en-US" b="1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ECYCLE</a:t>
            </a:r>
            <a:r>
              <a:rPr lang="en-US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– </a:t>
            </a:r>
            <a:r>
              <a:rPr lang="en-US" sz="2400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products whenever you can.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2514600" y="2971800"/>
            <a:ext cx="7010400" cy="20780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5000" b="1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+mj-lt"/>
                <a:ea typeface="+mj-ea"/>
                <a:cs typeface="+mj-cs"/>
              </a:rPr>
              <a:t>Thank you…</a:t>
            </a:r>
            <a:endParaRPr lang="en-US" sz="5000" spc="-100" dirty="0">
              <a:solidFill>
                <a:srgbClr val="B3CB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18" descr="LIGHTERCityLogoHighRes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5238" y="2817920"/>
            <a:ext cx="2646362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607980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7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4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6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1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219200"/>
          </a:xfrm>
        </p:spPr>
        <p:txBody>
          <a:bodyPr/>
          <a:lstStyle/>
          <a:p>
            <a:pPr algn="ctr"/>
            <a:r>
              <a:rPr lang="en-US" dirty="0" smtClean="0"/>
              <a:t>What’s the #1 Question we get?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24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Is the City making money off of the Citizens of Huntsville?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81491"/>
              </p:ext>
            </p:extLst>
          </p:nvPr>
        </p:nvGraphicFramePr>
        <p:xfrm>
          <a:off x="533400" y="1244271"/>
          <a:ext cx="8077200" cy="5551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8711"/>
                <a:gridCol w="1514475"/>
                <a:gridCol w="1298121"/>
                <a:gridCol w="916981"/>
                <a:gridCol w="1255522"/>
                <a:gridCol w="1433390"/>
              </a:tblGrid>
              <a:tr h="8131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Curbside Recycling for the City of Huntsville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Revenue  Received from Recycling Vendor       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# of Tons Hauled for That Month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# of Loads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Cost of Hauling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Cost Difference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ctr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October-14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$ 17.21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19.31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$ 2,050.00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 $ (2,032.79)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November-14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$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48.66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$ 48.66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December-14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>
                          <a:effectLst/>
                        </a:rPr>
                        <a:t>- 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31.51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$ 2,025.00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(2,025.00)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January-15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$ </a:t>
                      </a:r>
                      <a:r>
                        <a:rPr lang="en-US" sz="1000" u="none" strike="noStrike" dirty="0">
                          <a:effectLst/>
                        </a:rPr>
                        <a:t>(140.56)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28.61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$ 2,025.00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(2,165.56)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February-15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$ </a:t>
                      </a:r>
                      <a:r>
                        <a:rPr lang="en-US" sz="1000" u="none" strike="noStrike" dirty="0">
                          <a:effectLst/>
                        </a:rPr>
                        <a:t>(313.96)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32.69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$ 2,700.00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(3,013.96)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March-15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</a:t>
                      </a:r>
                      <a:r>
                        <a:rPr lang="en-US" sz="1000" u="none" strike="noStrike" dirty="0" smtClean="0">
                          <a:effectLst/>
                        </a:rPr>
                        <a:t>(</a:t>
                      </a:r>
                      <a:r>
                        <a:rPr lang="en-US" sz="1000" u="none" strike="noStrike" dirty="0">
                          <a:effectLst/>
                        </a:rPr>
                        <a:t>774.26)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36.61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$ 2,700.00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(3,474.26)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April-15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</a:t>
                      </a:r>
                      <a:r>
                        <a:rPr lang="en-US" sz="1000" u="none" strike="noStrike" dirty="0" smtClean="0">
                          <a:effectLst/>
                        </a:rPr>
                        <a:t>(</a:t>
                      </a:r>
                      <a:r>
                        <a:rPr lang="en-US" sz="1000" u="none" strike="noStrike" dirty="0">
                          <a:effectLst/>
                        </a:rPr>
                        <a:t>640.84)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33.25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$ 2,025.00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(2,665.84)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May-15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</a:t>
                      </a:r>
                      <a:r>
                        <a:rPr lang="en-US" sz="1000" u="none" strike="noStrike" dirty="0" smtClean="0">
                          <a:effectLst/>
                        </a:rPr>
                        <a:t>(</a:t>
                      </a:r>
                      <a:r>
                        <a:rPr lang="en-US" sz="1000" u="none" strike="noStrike" dirty="0">
                          <a:effectLst/>
                        </a:rPr>
                        <a:t>618.74)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40.86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$ 2,700.00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(3,318.74)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June-15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</a:t>
                      </a:r>
                      <a:r>
                        <a:rPr lang="en-US" sz="1000" u="none" strike="noStrike" dirty="0" smtClean="0">
                          <a:effectLst/>
                        </a:rPr>
                        <a:t>(</a:t>
                      </a:r>
                      <a:r>
                        <a:rPr lang="en-US" sz="1000" u="none" strike="noStrike" dirty="0">
                          <a:effectLst/>
                        </a:rPr>
                        <a:t>567.06)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28.39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$ 2,025.00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(2,592.06)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July-15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</a:t>
                      </a:r>
                      <a:r>
                        <a:rPr lang="en-US" sz="1000" u="none" strike="noStrike" dirty="0" smtClean="0">
                          <a:effectLst/>
                        </a:rPr>
                        <a:t>(375.88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43.96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$ 3,375.00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(3,750.88)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August-15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</a:t>
                      </a:r>
                      <a:r>
                        <a:rPr lang="en-US" sz="1000" u="none" strike="noStrike" dirty="0" smtClean="0">
                          <a:effectLst/>
                        </a:rPr>
                        <a:t>(</a:t>
                      </a:r>
                      <a:r>
                        <a:rPr lang="en-US" sz="1000" u="none" strike="noStrike" dirty="0">
                          <a:effectLst/>
                        </a:rPr>
                        <a:t>567.72)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38.4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$ 2,700.00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(3,267.72)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September-15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</a:t>
                      </a:r>
                      <a:r>
                        <a:rPr lang="en-US" sz="1000" u="none" strike="noStrike" dirty="0" smtClean="0">
                          <a:effectLst/>
                        </a:rPr>
                        <a:t>(</a:t>
                      </a:r>
                      <a:r>
                        <a:rPr lang="en-US" sz="1000" u="none" strike="noStrike" dirty="0">
                          <a:effectLst/>
                        </a:rPr>
                        <a:t>576.98)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35.61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$ 2,700.00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(3,276.98)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REVENUE FY 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2015</a:t>
                      </a:r>
                    </a:p>
                  </a:txBody>
                  <a:tcPr marL="4417" marR="4417" marT="44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$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(4,510.13)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369.2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$ 27,025.00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$ (31,535.13)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>
                    <a:solidFill>
                      <a:srgbClr val="92D050"/>
                    </a:solidFill>
                  </a:tcPr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October-15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</a:t>
                      </a:r>
                      <a:r>
                        <a:rPr lang="en-US" sz="1000" u="none" strike="noStrike" dirty="0">
                          <a:effectLst/>
                        </a:rPr>
                        <a:t>734.31)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34.99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$ 2,700.00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(3,434.31)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November-15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 $ (</a:t>
                      </a:r>
                      <a:r>
                        <a:rPr lang="en-US" sz="1000" u="none" strike="noStrike" dirty="0">
                          <a:effectLst/>
                        </a:rPr>
                        <a:t>738.21)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10.87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$ 675.00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(1,413.21)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December-15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</a:t>
                      </a:r>
                      <a:r>
                        <a:rPr lang="en-US" sz="1000" u="none" strike="noStrike" dirty="0">
                          <a:effectLst/>
                        </a:rPr>
                        <a:t>221.22)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31.89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3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$ 2,025.00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(2,246.22)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January-16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</a:t>
                      </a:r>
                      <a:r>
                        <a:rPr lang="en-US" sz="1000" u="none" strike="noStrike" dirty="0">
                          <a:effectLst/>
                        </a:rPr>
                        <a:t>692.84)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37.73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$ 2,700.00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(3,392.84)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February-16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</a:t>
                      </a:r>
                      <a:r>
                        <a:rPr lang="en-US" sz="1000" u="none" strike="noStrike" dirty="0">
                          <a:effectLst/>
                        </a:rPr>
                        <a:t>914.90)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33.66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$ 2,700.00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(3,614.90)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March-16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</a:t>
                      </a:r>
                      <a:r>
                        <a:rPr lang="en-US" sz="1000" u="none" strike="noStrike" dirty="0">
                          <a:effectLst/>
                        </a:rPr>
                        <a:t>903.65)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r>
                        <a:rPr lang="en-US" sz="1000" u="none" strike="noStrike" dirty="0" smtClean="0">
                          <a:effectLst/>
                        </a:rPr>
                        <a:t>19.74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$ 1,350.00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(2,928.65)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April-16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(583.79)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44.19</a:t>
                      </a: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$ 2,700.00</a:t>
                      </a: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$ (3,283.79)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May-16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(1,009.82)</a:t>
                      </a: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26.39</a:t>
                      </a: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 4</a:t>
                      </a: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$ 2,700.00</a:t>
                      </a: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(3,709.82)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June-16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(528.63)</a:t>
                      </a: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42.98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$ 2,700.00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(3,228.63)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July-16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(411.74)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46.24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$ 3,375.00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(3,786.74)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August-16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(432.99)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35.54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$ 2,700.00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(3,131.99)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September-16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(285.86)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44.22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$ 3,375.00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$ (3,660.86)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REVENUE 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FY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$ 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(7,456.96)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420.96 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$ 29,700.00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$ 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(37,156.96)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>
                    <a:solidFill>
                      <a:srgbClr val="92D050"/>
                    </a:solidFill>
                  </a:tcPr>
                </a:tc>
              </a:tr>
              <a:tr h="5579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Totals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$      </a:t>
                      </a:r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(11,967.09)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790.16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83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$ </a:t>
                      </a:r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56,725.00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$ </a:t>
                      </a:r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(68,692.09)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417" marR="4417" marT="441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7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fi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3185">
            <a:off x="3903972" y="527940"/>
            <a:ext cx="4876800" cy="3248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43896"/>
            <a:ext cx="34290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0" hangingPunct="0">
              <a:buNone/>
              <a:defRPr/>
            </a:pPr>
            <a:r>
              <a:rPr lang="en-US" sz="2200" dirty="0">
                <a:latin typeface="+mj-lt"/>
              </a:rPr>
              <a:t>In fiscal year </a:t>
            </a:r>
            <a:r>
              <a:rPr lang="en-US" sz="2200" dirty="0" smtClean="0">
                <a:latin typeface="+mj-lt"/>
              </a:rPr>
              <a:t>2016, </a:t>
            </a:r>
            <a:r>
              <a:rPr lang="en-US" sz="2200" dirty="0">
                <a:latin typeface="+mj-lt"/>
              </a:rPr>
              <a:t>the City of Huntsville transferred </a:t>
            </a:r>
            <a:r>
              <a:rPr lang="en-US" sz="2200" dirty="0" smtClean="0">
                <a:latin typeface="+mj-lt"/>
              </a:rPr>
              <a:t>40,342.37 </a:t>
            </a:r>
            <a:r>
              <a:rPr lang="en-US" sz="2200" dirty="0">
                <a:latin typeface="+mj-lt"/>
              </a:rPr>
              <a:t>Tons </a:t>
            </a:r>
            <a:r>
              <a:rPr lang="en-US" sz="2200" dirty="0" smtClean="0">
                <a:latin typeface="+mj-lt"/>
              </a:rPr>
              <a:t>(80,648,740Lbs</a:t>
            </a:r>
            <a:r>
              <a:rPr lang="en-US" sz="2200" dirty="0">
                <a:latin typeface="+mj-lt"/>
              </a:rPr>
              <a:t>.) of </a:t>
            </a:r>
            <a:endParaRPr lang="en-US" sz="2200" dirty="0" smtClean="0">
              <a:latin typeface="+mj-lt"/>
            </a:endParaRPr>
          </a:p>
          <a:p>
            <a:pPr marL="0" indent="0" eaLnBrk="0" hangingPunct="0">
              <a:buNone/>
              <a:defRPr/>
            </a:pPr>
            <a:r>
              <a:rPr lang="en-US" sz="2200" dirty="0" smtClean="0">
                <a:latin typeface="+mj-lt"/>
              </a:rPr>
              <a:t>garbage </a:t>
            </a:r>
            <a:r>
              <a:rPr lang="en-US" sz="2200" dirty="0">
                <a:latin typeface="+mj-lt"/>
              </a:rPr>
              <a:t>to the landfill.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323582"/>
            <a:ext cx="7772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dirty="0">
                <a:latin typeface="+mj-lt"/>
              </a:rPr>
              <a:t>Up to 70% of this trash is buried in the landfill</a:t>
            </a:r>
            <a:r>
              <a:rPr lang="en-US" sz="2200" dirty="0">
                <a:latin typeface="+mj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252" y="4360215"/>
            <a:ext cx="77779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latin typeface="+mj-lt"/>
              </a:rPr>
              <a:t>That’s 8.2 million tons of trash from our region in one </a:t>
            </a:r>
            <a:r>
              <a:rPr lang="en-US" sz="2800" dirty="0" smtClean="0">
                <a:latin typeface="+mj-lt"/>
              </a:rPr>
              <a:t>year!</a:t>
            </a:r>
            <a:endParaRPr lang="en-US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879" y="3581400"/>
            <a:ext cx="5366921" cy="769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200" dirty="0">
                <a:latin typeface="+mj-lt"/>
              </a:rPr>
              <a:t>The average person in our region produces 8 pounds of trash daily.</a:t>
            </a:r>
          </a:p>
        </p:txBody>
      </p:sp>
      <p:pic>
        <p:nvPicPr>
          <p:cNvPr id="9" name="Picture 18" descr="LIGHTERCityLogoHighRe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04800"/>
            <a:ext cx="13573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801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ndfill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7922">
            <a:off x="3055007" y="2405844"/>
            <a:ext cx="5305559" cy="3745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Recycling is one of the most important actions you can take.  Only about 1/10</a:t>
            </a:r>
            <a:r>
              <a:rPr lang="en-US" sz="2800" baseline="30000" dirty="0"/>
              <a:t>th</a:t>
            </a:r>
            <a:r>
              <a:rPr lang="en-US" sz="2800" dirty="0"/>
              <a:t> of garbage gets recycled but </a:t>
            </a:r>
            <a:r>
              <a:rPr lang="en-US" sz="2800" u="sng" dirty="0"/>
              <a:t>OVER HALF could be</a:t>
            </a:r>
            <a:r>
              <a:rPr lang="en-US" sz="2800" dirty="0"/>
              <a:t>. ~ HGAC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1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andfi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40001" y="152401"/>
            <a:ext cx="4165599" cy="3124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828800" y="3243858"/>
            <a:ext cx="63246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0" hangingPunct="0">
              <a:buNone/>
              <a:defRPr/>
            </a:pPr>
            <a:r>
              <a:rPr lang="en-US" dirty="0">
                <a:latin typeface="+mj-lt"/>
              </a:rPr>
              <a:t>How long does it take for items to breakdown (biodegrade) in the landfill</a:t>
            </a:r>
            <a:r>
              <a:rPr lang="en-US" dirty="0" smtClean="0">
                <a:latin typeface="+mj-lt"/>
              </a:rPr>
              <a:t>?</a:t>
            </a:r>
            <a:endParaRPr lang="en-US" sz="2200" dirty="0">
              <a:latin typeface="+mj-lt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</a:rPr>
              <a:t>Plastic Bottles		1 Million Years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</a:rPr>
              <a:t>Glass				1 Million Years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</a:rPr>
              <a:t>Aluminum Cans 		50 to 200 Years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</a:rPr>
              <a:t>Paper			</a:t>
            </a:r>
            <a:r>
              <a:rPr lang="en-US" sz="2200" dirty="0" smtClean="0">
                <a:latin typeface="+mj-lt"/>
              </a:rPr>
              <a:t>1 </a:t>
            </a:r>
            <a:r>
              <a:rPr lang="en-US" sz="2200" dirty="0">
                <a:latin typeface="+mj-lt"/>
              </a:rPr>
              <a:t>to 5 months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</a:rPr>
              <a:t>Disposable Diapers	</a:t>
            </a:r>
            <a:r>
              <a:rPr lang="en-US" sz="2200" dirty="0" smtClean="0">
                <a:latin typeface="+mj-lt"/>
              </a:rPr>
              <a:t>	500 </a:t>
            </a:r>
            <a:r>
              <a:rPr lang="en-US" sz="2200" dirty="0">
                <a:latin typeface="+mj-lt"/>
              </a:rPr>
              <a:t>years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</a:rPr>
              <a:t>Batteries 			100 years</a:t>
            </a:r>
          </a:p>
        </p:txBody>
      </p:sp>
    </p:spTree>
    <p:extLst>
      <p:ext uri="{BB962C8B-B14F-4D97-AF65-F5344CB8AC3E}">
        <p14:creationId xmlns:p14="http://schemas.microsoft.com/office/powerpoint/2010/main" val="11380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ndfill-landsca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86238">
            <a:off x="3950200" y="2856475"/>
            <a:ext cx="4767774" cy="3575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81000" y="304800"/>
            <a:ext cx="8305800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000" dirty="0">
                <a:solidFill>
                  <a:srgbClr val="DFCF04"/>
                </a:solidFill>
                <a:latin typeface="+mj-lt"/>
              </a:rPr>
              <a:t>Instead of burying recyclable items in the landfill, these items can be processed for reuse.  The items are sorted, broken down and put back into circulation</a:t>
            </a:r>
            <a:r>
              <a:rPr lang="en-US" sz="3000" dirty="0" smtClean="0">
                <a:solidFill>
                  <a:srgbClr val="DFCF04"/>
                </a:solidFill>
                <a:latin typeface="+mj-lt"/>
              </a:rPr>
              <a:t>.</a:t>
            </a:r>
            <a:endParaRPr lang="en-US" sz="3000" dirty="0">
              <a:solidFill>
                <a:srgbClr val="DFCF04"/>
              </a:solidFill>
              <a:latin typeface="+mj-lt"/>
            </a:endParaRPr>
          </a:p>
          <a:p>
            <a:pPr eaLnBrk="0" hangingPunct="0">
              <a:defRPr/>
            </a:pPr>
            <a:r>
              <a:rPr lang="en-US" sz="3000" dirty="0">
                <a:solidFill>
                  <a:srgbClr val="DFCF04"/>
                </a:solidFill>
                <a:latin typeface="+mj-lt"/>
              </a:rPr>
              <a:t>With your help, </a:t>
            </a:r>
            <a:endParaRPr lang="en-US" sz="3000" dirty="0" smtClean="0">
              <a:solidFill>
                <a:srgbClr val="DFCF04"/>
              </a:solidFill>
              <a:latin typeface="+mj-lt"/>
            </a:endParaRPr>
          </a:p>
          <a:p>
            <a:pPr marL="0" indent="0" eaLnBrk="0" hangingPunct="0">
              <a:buNone/>
              <a:defRPr/>
            </a:pPr>
            <a:r>
              <a:rPr lang="en-US" sz="3000" dirty="0" smtClean="0">
                <a:solidFill>
                  <a:srgbClr val="DFCF04"/>
                </a:solidFill>
                <a:latin typeface="+mj-lt"/>
              </a:rPr>
              <a:t>the City of Huntsville </a:t>
            </a:r>
          </a:p>
          <a:p>
            <a:pPr marL="0" indent="0" eaLnBrk="0" hangingPunct="0">
              <a:buNone/>
              <a:defRPr/>
            </a:pPr>
            <a:r>
              <a:rPr lang="en-US" sz="3000" dirty="0" smtClean="0">
                <a:solidFill>
                  <a:srgbClr val="DFCF04"/>
                </a:solidFill>
                <a:latin typeface="+mj-lt"/>
              </a:rPr>
              <a:t>is </a:t>
            </a:r>
            <a:r>
              <a:rPr lang="en-US" sz="3000" dirty="0">
                <a:solidFill>
                  <a:srgbClr val="DFCF04"/>
                </a:solidFill>
                <a:latin typeface="+mj-lt"/>
              </a:rPr>
              <a:t>making every </a:t>
            </a:r>
            <a:endParaRPr lang="en-US" sz="3000" dirty="0" smtClean="0">
              <a:solidFill>
                <a:srgbClr val="DFCF04"/>
              </a:solidFill>
              <a:latin typeface="+mj-lt"/>
            </a:endParaRPr>
          </a:p>
          <a:p>
            <a:pPr marL="0" indent="0" eaLnBrk="0" hangingPunct="0">
              <a:buNone/>
              <a:defRPr/>
            </a:pPr>
            <a:r>
              <a:rPr lang="en-US" sz="3000" dirty="0" smtClean="0">
                <a:solidFill>
                  <a:srgbClr val="DFCF04"/>
                </a:solidFill>
                <a:latin typeface="+mj-lt"/>
              </a:rPr>
              <a:t>effort </a:t>
            </a:r>
            <a:r>
              <a:rPr lang="en-US" sz="3000" dirty="0">
                <a:solidFill>
                  <a:srgbClr val="DFCF04"/>
                </a:solidFill>
                <a:latin typeface="+mj-lt"/>
              </a:rPr>
              <a:t>to reduce, </a:t>
            </a:r>
            <a:endParaRPr lang="en-US" sz="3000" dirty="0" smtClean="0">
              <a:solidFill>
                <a:srgbClr val="DFCF04"/>
              </a:solidFill>
              <a:latin typeface="+mj-lt"/>
            </a:endParaRPr>
          </a:p>
          <a:p>
            <a:pPr marL="0" indent="0" eaLnBrk="0" hangingPunct="0">
              <a:buNone/>
              <a:defRPr/>
            </a:pPr>
            <a:r>
              <a:rPr lang="en-US" sz="3000" dirty="0" smtClean="0">
                <a:solidFill>
                  <a:srgbClr val="DFCF04"/>
                </a:solidFill>
                <a:latin typeface="+mj-lt"/>
              </a:rPr>
              <a:t>reuse </a:t>
            </a:r>
            <a:r>
              <a:rPr lang="en-US" sz="3000" dirty="0">
                <a:solidFill>
                  <a:srgbClr val="DFCF04"/>
                </a:solidFill>
                <a:latin typeface="+mj-lt"/>
              </a:rPr>
              <a:t>and recycle.</a:t>
            </a:r>
          </a:p>
          <a:p>
            <a:pPr eaLnBrk="0" hangingPunct="0">
              <a:defRPr/>
            </a:pPr>
            <a:endParaRPr lang="en-US" dirty="0">
              <a:solidFill>
                <a:srgbClr val="DFCF04"/>
              </a:solidFill>
              <a:latin typeface="+mj-lt"/>
            </a:endParaRPr>
          </a:p>
          <a:p>
            <a:pPr eaLnBrk="0" hangingPunct="0">
              <a:defRPr/>
            </a:pPr>
            <a:endParaRPr lang="en-US" dirty="0">
              <a:solidFill>
                <a:srgbClr val="DFCF0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675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5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4582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b="1" i="1" smtClean="0"/>
              <a:t>   </a:t>
            </a:r>
            <a:r>
              <a:rPr lang="en-US" sz="4000" b="1" i="1" u="sng" smtClean="0"/>
              <a:t>Only</a:t>
            </a:r>
            <a:r>
              <a:rPr lang="en-US" sz="4000" b="1" i="1" smtClean="0"/>
              <a:t> acceptable recycling items can be placed inside the BLUE cart.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914400"/>
          </a:xfrm>
        </p:spPr>
        <p:style>
          <a:lnRef idx="0">
            <a:schemeClr val="dk1"/>
          </a:lnRef>
          <a:fillRef idx="1002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</a:t>
            </a:r>
            <a:r>
              <a:rPr lang="en-US" sz="4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BLUE</a:t>
            </a:r>
            <a:r>
              <a:rPr lang="en-US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</a:t>
            </a:r>
            <a:r>
              <a:rPr lang="en-US" sz="3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Recycling Carts</a:t>
            </a:r>
            <a:endParaRPr lang="en-US" sz="3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06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Content Placeholder 6" descr="green-chec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76200"/>
            <a:ext cx="1066800" cy="942975"/>
          </a:xfr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1295400"/>
          </a:xfrm>
        </p:spPr>
        <p:style>
          <a:lnRef idx="0">
            <a:schemeClr val="dk1"/>
          </a:lnRef>
          <a:fillRef idx="1002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		</a:t>
            </a:r>
            <a:r>
              <a:rPr lang="en-US" sz="3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Acceptable</a:t>
            </a:r>
            <a:r>
              <a:rPr lang="en-US" sz="3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</a:t>
            </a:r>
            <a:r>
              <a:rPr lang="en-US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Items to be 	  			Placed in Your </a:t>
            </a:r>
            <a:r>
              <a:rPr lang="en-US" sz="30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Blue</a:t>
            </a:r>
            <a:r>
              <a:rPr lang="en-US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Cart </a:t>
            </a:r>
            <a:endParaRPr lang="en-US" sz="3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2057400"/>
            <a:ext cx="7620000" cy="490903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eaLnBrk="0" hangingPunct="0">
              <a:spcBef>
                <a:spcPts val="600"/>
              </a:spcBef>
              <a:buClr>
                <a:srgbClr val="7EC234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3000" b="1" u="sng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Small</a:t>
            </a:r>
            <a:r>
              <a:rPr lang="en-US" sz="30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Cardboard Boxes</a:t>
            </a:r>
          </a:p>
          <a:p>
            <a:pPr eaLnBrk="0" hangingPunct="0">
              <a:spcBef>
                <a:spcPts val="600"/>
              </a:spcBef>
              <a:buClr>
                <a:srgbClr val="7EC234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30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Aluminum Cans</a:t>
            </a:r>
          </a:p>
          <a:p>
            <a:pPr eaLnBrk="0" hangingPunct="0">
              <a:spcBef>
                <a:spcPts val="600"/>
              </a:spcBef>
              <a:buClr>
                <a:srgbClr val="7EC234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30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Newspaper </a:t>
            </a:r>
          </a:p>
          <a:p>
            <a:pPr eaLnBrk="0" hangingPunct="0">
              <a:spcBef>
                <a:spcPts val="600"/>
              </a:spcBef>
              <a:buClr>
                <a:srgbClr val="7EC234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30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Steel Cans</a:t>
            </a:r>
          </a:p>
          <a:p>
            <a:pPr eaLnBrk="0" hangingPunct="0">
              <a:spcBef>
                <a:spcPts val="600"/>
              </a:spcBef>
              <a:buClr>
                <a:srgbClr val="7EC234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30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Office Paper</a:t>
            </a:r>
          </a:p>
          <a:p>
            <a:pPr eaLnBrk="0" hangingPunct="0">
              <a:spcBef>
                <a:spcPts val="600"/>
              </a:spcBef>
              <a:buClr>
                <a:srgbClr val="7EC234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30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Magazines</a:t>
            </a:r>
          </a:p>
          <a:p>
            <a:pPr eaLnBrk="0" hangingPunct="0">
              <a:spcBef>
                <a:spcPts val="600"/>
              </a:spcBef>
              <a:buClr>
                <a:srgbClr val="7EC234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30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Plastics #1 thru #7</a:t>
            </a:r>
          </a:p>
          <a:p>
            <a:pPr eaLnBrk="0" hangingPunct="0">
              <a:spcBef>
                <a:spcPts val="600"/>
              </a:spcBef>
              <a:buClr>
                <a:srgbClr val="7EC234"/>
              </a:buClr>
              <a:buSzPct val="150000"/>
              <a:buFont typeface="Wingdings" pitchFamily="2" charset="2"/>
              <a:buChar char="ü"/>
              <a:defRPr/>
            </a:pPr>
            <a:endParaRPr lang="en-US" sz="3000" dirty="0">
              <a:latin typeface="+mj-lt"/>
            </a:endParaRPr>
          </a:p>
          <a:p>
            <a:pPr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sz="33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696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cyclingT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447801"/>
            <a:ext cx="762000" cy="1087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CHECK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6625" y="2085975"/>
            <a:ext cx="2619375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extBox 40"/>
          <p:cNvSpPr txBox="1"/>
          <p:nvPr/>
        </p:nvSpPr>
        <p:spPr>
          <a:xfrm>
            <a:off x="381000" y="0"/>
            <a:ext cx="8763000" cy="78483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300" b="1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92D050"/>
                </a:solidFill>
              </a:rPr>
              <a:t> </a:t>
            </a:r>
            <a:r>
              <a:rPr lang="en-US" sz="4500" b="1" i="1" u="sng" dirty="0"/>
              <a:t>YES!</a:t>
            </a:r>
            <a:r>
              <a:rPr lang="en-US" sz="4500" b="1" i="1" dirty="0"/>
              <a:t> </a:t>
            </a:r>
            <a:r>
              <a:rPr lang="en-US" sz="2200" b="1" i="1" dirty="0"/>
              <a:t>Blue Cart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457200"/>
          <a:ext cx="8610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8" name="Picture 27" descr="DS-SODA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00800" y="2743200"/>
            <a:ext cx="2667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newspaper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3244148"/>
            <a:ext cx="2484732" cy="1785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soupCANS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38400" y="5007864"/>
            <a:ext cx="2438400" cy="1773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OFFICE-PAPER-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34000" y="4796327"/>
            <a:ext cx="2438400" cy="1833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 descr="RethinkPaper2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8200" y="1066800"/>
            <a:ext cx="2514601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 descr="plastic-bottles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28801" y="707707"/>
            <a:ext cx="2310604" cy="1806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Down Arrow Callout 38"/>
          <p:cNvSpPr/>
          <p:nvPr/>
        </p:nvSpPr>
        <p:spPr>
          <a:xfrm>
            <a:off x="7086600" y="152400"/>
            <a:ext cx="914400" cy="5334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chemeClr val="bg1"/>
                </a:solidFill>
              </a:rPr>
              <a:t>Plastics </a:t>
            </a:r>
            <a:br>
              <a:rPr lang="en-US" sz="1100" b="1" dirty="0">
                <a:solidFill>
                  <a:schemeClr val="bg1"/>
                </a:solidFill>
              </a:rPr>
            </a:br>
            <a:r>
              <a:rPr lang="en-US" sz="900" b="1" dirty="0">
                <a:solidFill>
                  <a:schemeClr val="bg1"/>
                </a:solidFill>
              </a:rPr>
              <a:t>#1 thru #7</a:t>
            </a:r>
          </a:p>
        </p:txBody>
      </p:sp>
      <p:pic>
        <p:nvPicPr>
          <p:cNvPr id="26" name="Picture 25" descr="MAGS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81400" y="214884"/>
            <a:ext cx="2362200" cy="19187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73213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424 -0.00115 L 0.29514 0.4421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3115</TotalTime>
  <Words>1107</Words>
  <Application>Microsoft Office PowerPoint</Application>
  <PresentationFormat>On-screen Show (4:3)</PresentationFormat>
  <Paragraphs>298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Paper</vt:lpstr>
      <vt:lpstr>CURBSIDE RECYCLING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BLUE Recycling Carts</vt:lpstr>
      <vt:lpstr>  Acceptable Items to be       Placed in Your Blue Cart </vt:lpstr>
      <vt:lpstr>PowerPoint Presentation</vt:lpstr>
      <vt:lpstr>Unacceptable Items that Cannot be Placed in Your Blue Cart </vt:lpstr>
      <vt:lpstr>Unacceptable Items that Cannot be Placed in Your Blue Cart </vt:lpstr>
      <vt:lpstr>PowerPoint Presentation</vt:lpstr>
      <vt:lpstr> Preparing Items for Recycling</vt:lpstr>
      <vt:lpstr>PowerPoint Presentation</vt:lpstr>
      <vt:lpstr> Preparing Items for Recycling</vt:lpstr>
      <vt:lpstr> Preparing Items for Recycling</vt:lpstr>
      <vt:lpstr> Preparing Items for Recycling</vt:lpstr>
      <vt:lpstr> Preparing Items for Recycling</vt:lpstr>
      <vt:lpstr> Preparing Items for Recycling</vt:lpstr>
      <vt:lpstr> BLUE Cart setting out for pickup</vt:lpstr>
      <vt:lpstr>PowerPoint Presentation</vt:lpstr>
      <vt:lpstr>What’s the #1 Question we get?</vt:lpstr>
      <vt:lpstr>Is the City making money off of the Citizens of Huntsville?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CURBSIDE RECYCLING GUIDELINES</dc:title>
  <dc:creator>Natalie Mimms</dc:creator>
  <cp:lastModifiedBy>Natalie Mimms</cp:lastModifiedBy>
  <cp:revision>33</cp:revision>
  <dcterms:created xsi:type="dcterms:W3CDTF">2014-03-06T13:51:55Z</dcterms:created>
  <dcterms:modified xsi:type="dcterms:W3CDTF">2017-03-02T14:01:53Z</dcterms:modified>
</cp:coreProperties>
</file>