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Georgia Pro" panose="02040502050405020303" pitchFamily="18" charset="0"/>
      <p:regular r:id="rId30"/>
    </p:embeddedFont>
    <p:embeddedFont>
      <p:font typeface="Helios" panose="020B0604020202020204" charset="0"/>
      <p:regular r:id="rId31"/>
    </p:embeddedFont>
    <p:embeddedFont>
      <p:font typeface="Helios Bold Italics" panose="020B0604020202020204" charset="0"/>
      <p:regular r:id="rId32"/>
    </p:embeddedFont>
    <p:embeddedFont>
      <p:font typeface="Lora" pitchFamily="2" charset="0"/>
      <p:regular r:id="rId33"/>
    </p:embeddedFont>
    <p:embeddedFont>
      <p:font typeface="Lora Bold" charset="0"/>
      <p:regular r:id="rId34"/>
    </p:embeddedFont>
    <p:embeddedFont>
      <p:font typeface="TT Ramilla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655796"/>
            <a:ext cx="15451975" cy="463559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5338509"/>
            <a:chOff x="0" y="0"/>
            <a:chExt cx="24384000" cy="7118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7055185"/>
            </a:xfrm>
            <a:custGeom>
              <a:avLst/>
              <a:gdLst/>
              <a:ahLst/>
              <a:cxnLst/>
              <a:rect l="l" t="t" r="r" b="b"/>
              <a:pathLst>
                <a:path w="24384000" h="7055185">
                  <a:moveTo>
                    <a:pt x="0" y="0"/>
                  </a:moveTo>
                  <a:lnTo>
                    <a:pt x="24384000" y="0"/>
                  </a:lnTo>
                  <a:lnTo>
                    <a:pt x="24384000" y="7055185"/>
                  </a:lnTo>
                  <a:lnTo>
                    <a:pt x="0" y="705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8430" b="-71693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24384000" cy="7118012"/>
              <a:chOff x="0" y="0"/>
              <a:chExt cx="10688663" cy="31201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88663" cy="3120162"/>
              </a:xfrm>
              <a:custGeom>
                <a:avLst/>
                <a:gdLst/>
                <a:ahLst/>
                <a:cxnLst/>
                <a:rect l="l" t="t" r="r" b="b"/>
                <a:pathLst>
                  <a:path w="10688663" h="3120162">
                    <a:moveTo>
                      <a:pt x="0" y="0"/>
                    </a:moveTo>
                    <a:lnTo>
                      <a:pt x="10688663" y="0"/>
                    </a:lnTo>
                    <a:lnTo>
                      <a:pt x="10688663" y="3120162"/>
                    </a:lnTo>
                    <a:lnTo>
                      <a:pt x="0" y="3120162"/>
                    </a:lnTo>
                    <a:close/>
                  </a:path>
                </a:pathLst>
              </a:custGeom>
              <a:solidFill>
                <a:srgbClr val="2C2C29">
                  <a:alpha val="2274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10688663" cy="3139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556283" y="5477175"/>
            <a:ext cx="17389049" cy="418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000000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Plan </a:t>
            </a:r>
          </a:p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Implementation 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66736" y="4543425"/>
            <a:ext cx="557859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9"/>
              </a:lnSpc>
            </a:pPr>
            <a:r>
              <a:rPr lang="en-US" sz="4499" spc="-202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1" t="-36806" r="-7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3941610"/>
            <a:ext cx="8539779" cy="706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Implement engineering and design plans for key airport infrastructure projects.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Secure and manage funding commitments for capital improvement projects.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3: Expand airport operational capacity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609850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9850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implementation of the 2020 adopted Airport Master Plan to include runway improvements and the support of additional private investment in facilities 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implementation of the 2020 adopted Airport Master Plan to include runway improvements and the support of additional private investment in facilities 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implementation of the 2020 adopted Airport Master Plan to include runway improvements and the support of additional private investment in facilities 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197114" y="7033528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66% Complete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5094291"/>
          </a:xfrm>
          <a:custGeom>
            <a:avLst/>
            <a:gdLst/>
            <a:ahLst/>
            <a:cxnLst/>
            <a:rect l="l" t="t" r="r" b="b"/>
            <a:pathLst>
              <a:path w="18439034" h="5094291">
                <a:moveTo>
                  <a:pt x="0" y="0"/>
                </a:moveTo>
                <a:lnTo>
                  <a:pt x="18439034" y="0"/>
                </a:lnTo>
                <a:lnTo>
                  <a:pt x="18439034" y="5094291"/>
                </a:lnTo>
                <a:lnTo>
                  <a:pt x="0" y="509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073" b="-71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579" y="0"/>
            <a:ext cx="18180843" cy="5143500"/>
            <a:chOff x="0" y="0"/>
            <a:chExt cx="9767535" cy="27633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67535" cy="2763311"/>
            </a:xfrm>
            <a:custGeom>
              <a:avLst/>
              <a:gdLst/>
              <a:ahLst/>
              <a:cxnLst/>
              <a:rect l="l" t="t" r="r" b="b"/>
              <a:pathLst>
                <a:path w="9767535" h="2763311">
                  <a:moveTo>
                    <a:pt x="0" y="0"/>
                  </a:moveTo>
                  <a:lnTo>
                    <a:pt x="9767535" y="0"/>
                  </a:lnTo>
                  <a:lnTo>
                    <a:pt x="9767535" y="2763311"/>
                  </a:lnTo>
                  <a:lnTo>
                    <a:pt x="0" y="2763311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767535" cy="2782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8607" y="641190"/>
            <a:ext cx="16850785" cy="419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59"/>
              </a:lnSpc>
            </a:pPr>
            <a:r>
              <a:rPr lang="en-US" sz="15999" spc="-719">
                <a:solidFill>
                  <a:srgbClr val="FFFFFF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Priority#3</a:t>
            </a:r>
          </a:p>
          <a:p>
            <a:pPr algn="l">
              <a:lnSpc>
                <a:spcPts val="16159"/>
              </a:lnSpc>
            </a:pPr>
            <a:r>
              <a:rPr lang="en-US" sz="15999" spc="-71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Quality of Life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1907" y="5305397"/>
            <a:ext cx="16953152" cy="531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61"/>
              </a:lnSpc>
            </a:pPr>
            <a:r>
              <a:rPr lang="en-US" sz="432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Establish an environment where citizens can thrive and enjoy the city in which they live. Provide services that enhance the quality of life for all, with a focus on the full life cycle (children, students, families, and retirees)-by creating amenities that support physical, mental and social well-being. Support access to quality health services, education, housing, transportation, recreation and natural environment. </a:t>
            </a:r>
          </a:p>
          <a:p>
            <a:pPr algn="just">
              <a:lnSpc>
                <a:spcPts val="6061"/>
              </a:lnSpc>
            </a:pPr>
            <a:endParaRPr lang="en-US" sz="4329">
              <a:solidFill>
                <a:srgbClr val="000000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7" t="-40959" r="-90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3941610"/>
            <a:ext cx="9274571" cy="796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Identify needed zoning districts through stakeholder and staff input.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Draft proposed Development Code amendments.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Conduct public hearings and gather feedback.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Present final recommendations for Council adoption. 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Consider amendments to the Development Code to include additional zoning districts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Consider amendments to the Development Code to include additional zoning districts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Consider amendments to the Development Code to include additional zoning districts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7" t="-40959" r="-90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3941610"/>
            <a:ext cx="9228646" cy="873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Complete public engagement for Parks Master Plan update.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Draft and finalize updated Parks Master Plan.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Present plan to Council for adoption.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Identify top projects for implementation.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Complete the updates to the Parks Master Plan and review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Complete the updates to the Parks Master Plan and review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Complete the updates to the Parks Master Plan and review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7" t="-40959" r="-90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3941610"/>
            <a:ext cx="9684289" cy="568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[] Metric 1: Prioritize key walkability projects in Transportation and Parks Master Plan.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2: Complete design walkability improvements annually.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[] Metric 3: Secure funding for priority projects.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4: Construct and open new walkability amenities.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Enhance walkability through improvements identified in the transportation and parks master plans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Enhance walkability through improvements identified in the transportation and parks master plans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Enhance walkability through improvements identified in the transportation and parks master plans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57700" y="7033528"/>
            <a:ext cx="363140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0% Complete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7" t="-40959" r="-90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5860" y="3803837"/>
            <a:ext cx="8692860" cy="706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Identify needed zoning districts through stakeholder and staff input.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Draft proposed Development Code amendments.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Conduct public hearings and gather feedback.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Present final recommendations for Council adoption.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Review and consider policies and programs to assist in affordable housing development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Review and consider policies and programs to assist in affordable housing development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Review and consider policies and programs to assist in affordable housing development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517" y="0"/>
            <a:ext cx="18439034" cy="10492657"/>
          </a:xfrm>
          <a:custGeom>
            <a:avLst/>
            <a:gdLst/>
            <a:ahLst/>
            <a:cxnLst/>
            <a:rect l="l" t="t" r="r" b="b"/>
            <a:pathLst>
              <a:path w="18439034" h="10492657">
                <a:moveTo>
                  <a:pt x="0" y="0"/>
                </a:moveTo>
                <a:lnTo>
                  <a:pt x="18439034" y="0"/>
                </a:lnTo>
                <a:lnTo>
                  <a:pt x="18439034" y="10492657"/>
                </a:lnTo>
                <a:lnTo>
                  <a:pt x="0" y="1049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17" t="-38196" r="-90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633940"/>
            <a:chOff x="0" y="0"/>
            <a:chExt cx="10688663" cy="6215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88663" cy="6215147"/>
            </a:xfrm>
            <a:custGeom>
              <a:avLst/>
              <a:gdLst/>
              <a:ahLst/>
              <a:cxnLst/>
              <a:rect l="l" t="t" r="r" b="b"/>
              <a:pathLst>
                <a:path w="10688663" h="6215147">
                  <a:moveTo>
                    <a:pt x="0" y="0"/>
                  </a:moveTo>
                  <a:lnTo>
                    <a:pt x="10688663" y="0"/>
                  </a:lnTo>
                  <a:lnTo>
                    <a:pt x="10688663" y="6215147"/>
                  </a:lnTo>
                  <a:lnTo>
                    <a:pt x="0" y="6215147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688663" cy="623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1600" y="3941610"/>
            <a:ext cx="8891867" cy="720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Audit current code enforcement caseload and performance.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Develop enhanced enforcement strategy with staffing needs.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Increase number of proactive inspections.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Track code compliance resolution rate quarterly.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Increase Code Enforcement efforts through enhanced enforcement of existing codes and ordinances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Increase Code Enforcement efforts through enhanced enforcement of existing codes and ordinances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Increase Code Enforcement efforts through enhanced enforcement of existing codes and ordinances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43" y="655796"/>
            <a:ext cx="18283857" cy="463559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33082" cy="5338509"/>
          </a:xfrm>
          <a:custGeom>
            <a:avLst/>
            <a:gdLst/>
            <a:ahLst/>
            <a:cxnLst/>
            <a:rect l="l" t="t" r="r" b="b"/>
            <a:pathLst>
              <a:path w="18233082" h="5338509">
                <a:moveTo>
                  <a:pt x="0" y="0"/>
                </a:moveTo>
                <a:lnTo>
                  <a:pt x="18233082" y="0"/>
                </a:lnTo>
                <a:lnTo>
                  <a:pt x="18233082" y="5338509"/>
                </a:lnTo>
                <a:lnTo>
                  <a:pt x="0" y="533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8" t="-39036" b="-8900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05694" y="1003798"/>
            <a:ext cx="18393694" cy="4334711"/>
            <a:chOff x="0" y="0"/>
            <a:chExt cx="10750437" cy="25334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0437" cy="2533479"/>
            </a:xfrm>
            <a:custGeom>
              <a:avLst/>
              <a:gdLst/>
              <a:ahLst/>
              <a:cxnLst/>
              <a:rect l="l" t="t" r="r" b="b"/>
              <a:pathLst>
                <a:path w="10750437" h="2533479">
                  <a:moveTo>
                    <a:pt x="0" y="0"/>
                  </a:moveTo>
                  <a:lnTo>
                    <a:pt x="10750437" y="0"/>
                  </a:lnTo>
                  <a:lnTo>
                    <a:pt x="10750437" y="2533479"/>
                  </a:lnTo>
                  <a:lnTo>
                    <a:pt x="0" y="2533479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750437" cy="2552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5501" y="594897"/>
            <a:ext cx="17625625" cy="418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FFFFFF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Priority#4</a:t>
            </a:r>
          </a:p>
          <a:p>
            <a:pPr algn="l">
              <a:lnSpc>
                <a:spcPts val="16159"/>
              </a:lnSpc>
            </a:pPr>
            <a:r>
              <a:rPr lang="en-US" sz="15999" spc="-71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Infrastructure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237" y="5795940"/>
            <a:ext cx="15544800" cy="303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61"/>
              </a:lnSpc>
            </a:pPr>
            <a:r>
              <a:rPr lang="en-US" sz="432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Develop and maintain a comprehensive and well-planned infrastructure network that prepares for the challenges of the future and provides quality, modern and efficient, water, wastewater, drainage and transportation services.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3" y="0"/>
            <a:ext cx="18228939" cy="10287000"/>
          </a:xfrm>
          <a:custGeom>
            <a:avLst/>
            <a:gdLst/>
            <a:ahLst/>
            <a:cxnLst/>
            <a:rect l="l" t="t" r="r" b="b"/>
            <a:pathLst>
              <a:path w="18228939" h="10287000">
                <a:moveTo>
                  <a:pt x="0" y="0"/>
                </a:moveTo>
                <a:lnTo>
                  <a:pt x="18228939" y="0"/>
                </a:lnTo>
                <a:lnTo>
                  <a:pt x="18228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3" t="-20653" r="-9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1600" y="3941610"/>
            <a:ext cx="9274571" cy="611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Identify and prioritize water/wastewater capital projects.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Secure project funding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Complete construction milestones on schedule. 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to advance water and wastewater projects to ensure adequate capacity and reliability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to advance water and wastewater projects to ensure adequate capacity and reliability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to advance water and wastewater projects to ensure adequate capacity and reliability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3" y="0"/>
            <a:ext cx="18228939" cy="10287000"/>
          </a:xfrm>
          <a:custGeom>
            <a:avLst/>
            <a:gdLst/>
            <a:ahLst/>
            <a:cxnLst/>
            <a:rect l="l" t="t" r="r" b="b"/>
            <a:pathLst>
              <a:path w="18228939" h="10287000">
                <a:moveTo>
                  <a:pt x="0" y="0"/>
                </a:moveTo>
                <a:lnTo>
                  <a:pt x="18228939" y="0"/>
                </a:lnTo>
                <a:lnTo>
                  <a:pt x="18228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3" t="-20653" r="-9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1600" y="3941610"/>
            <a:ext cx="8310156" cy="554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Finalize and present drainage fee study to Council. (Presented to Council August 2024)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Adopt drainage fee structure. (Adopted by Council September 2024)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Establish dedicated drainage fund.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drainage fee study and implement recommendations to fund identified drainage improvements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drainage fee study and implement recommendations to fund identified drainage improvements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drainage fee study and implement recommendations to fund identified drainage improvements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15" t="-34031" r="-66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1658" y="541021"/>
            <a:ext cx="16924685" cy="9132827"/>
            <a:chOff x="0" y="0"/>
            <a:chExt cx="4457530" cy="24053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7530" cy="2405354"/>
            </a:xfrm>
            <a:custGeom>
              <a:avLst/>
              <a:gdLst/>
              <a:ahLst/>
              <a:cxnLst/>
              <a:rect l="l" t="t" r="r" b="b"/>
              <a:pathLst>
                <a:path w="4457530" h="2405354">
                  <a:moveTo>
                    <a:pt x="0" y="0"/>
                  </a:moveTo>
                  <a:lnTo>
                    <a:pt x="4457530" y="0"/>
                  </a:lnTo>
                  <a:lnTo>
                    <a:pt x="4457530" y="2405354"/>
                  </a:lnTo>
                  <a:lnTo>
                    <a:pt x="0" y="2405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7530" cy="2443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67192" y="1243014"/>
            <a:ext cx="6892108" cy="6788467"/>
          </a:xfrm>
          <a:custGeom>
            <a:avLst/>
            <a:gdLst/>
            <a:ahLst/>
            <a:cxnLst/>
            <a:rect l="l" t="t" r="r" b="b"/>
            <a:pathLst>
              <a:path w="6892108" h="6788467">
                <a:moveTo>
                  <a:pt x="0" y="0"/>
                </a:moveTo>
                <a:lnTo>
                  <a:pt x="6892108" y="0"/>
                </a:lnTo>
                <a:lnTo>
                  <a:pt x="6892108" y="6788467"/>
                </a:lnTo>
                <a:lnTo>
                  <a:pt x="0" y="6788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81782" y="1147764"/>
            <a:ext cx="9643775" cy="758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8"/>
              </a:lnSpc>
            </a:pPr>
            <a:r>
              <a:rPr lang="en-US" sz="4334" u="sng">
                <a:solidFill>
                  <a:srgbClr val="C00000"/>
                </a:solidFill>
                <a:latin typeface="Georgia Pro"/>
                <a:ea typeface="Georgia Pro"/>
                <a:cs typeface="Georgia Pro"/>
                <a:sym typeface="Georgia Pro"/>
              </a:rPr>
              <a:t>S</a:t>
            </a:r>
            <a:r>
              <a:rPr lang="en-US" sz="4334" u="sng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ervice</a:t>
            </a:r>
            <a:r>
              <a:rPr lang="en-US" sz="433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Commit to helping others and provide the highest quality of life for our community</a:t>
            </a:r>
          </a:p>
          <a:p>
            <a:pPr algn="l">
              <a:lnSpc>
                <a:spcPts val="6068"/>
              </a:lnSpc>
            </a:pPr>
            <a:r>
              <a:rPr lang="en-US" sz="4334" u="sng">
                <a:solidFill>
                  <a:srgbClr val="C00000"/>
                </a:solidFill>
                <a:latin typeface="Georgia Pro"/>
                <a:ea typeface="Georgia Pro"/>
                <a:cs typeface="Georgia Pro"/>
                <a:sym typeface="Georgia Pro"/>
              </a:rPr>
              <a:t>T</a:t>
            </a:r>
            <a:r>
              <a:rPr lang="en-US" sz="4334" u="sng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rust</a:t>
            </a:r>
            <a:r>
              <a:rPr lang="en-US" sz="433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Be transparent, honest and truthful in all our interactions, building confidence in what we deliver.</a:t>
            </a:r>
          </a:p>
          <a:p>
            <a:pPr algn="l">
              <a:lnSpc>
                <a:spcPts val="6068"/>
              </a:lnSpc>
            </a:pPr>
            <a:r>
              <a:rPr lang="en-US" sz="4334" u="sng">
                <a:solidFill>
                  <a:srgbClr val="C00000"/>
                </a:solidFill>
                <a:latin typeface="Georgia Pro"/>
                <a:ea typeface="Georgia Pro"/>
                <a:cs typeface="Georgia Pro"/>
                <a:sym typeface="Georgia Pro"/>
              </a:rPr>
              <a:t>A</a:t>
            </a:r>
            <a:r>
              <a:rPr lang="en-US" sz="4334" u="sng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ccountability</a:t>
            </a:r>
            <a:r>
              <a:rPr lang="en-US" sz="433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Take ownership in what we do. </a:t>
            </a:r>
          </a:p>
          <a:p>
            <a:pPr algn="l">
              <a:lnSpc>
                <a:spcPts val="5930"/>
              </a:lnSpc>
            </a:pPr>
            <a:r>
              <a:rPr lang="en-US" sz="4236" u="sng">
                <a:solidFill>
                  <a:srgbClr val="C00000"/>
                </a:solidFill>
                <a:latin typeface="Georgia Pro"/>
                <a:ea typeface="Georgia Pro"/>
                <a:cs typeface="Georgia Pro"/>
                <a:sym typeface="Georgia Pro"/>
              </a:rPr>
              <a:t>R</a:t>
            </a:r>
            <a:r>
              <a:rPr lang="en-US" sz="4236" u="sng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espect</a:t>
            </a:r>
            <a:r>
              <a:rPr lang="en-US" sz="423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Value everyone and ensure that we demonstrate it in all our actions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3" y="0"/>
            <a:ext cx="18228939" cy="10287000"/>
          </a:xfrm>
          <a:custGeom>
            <a:avLst/>
            <a:gdLst/>
            <a:ahLst/>
            <a:cxnLst/>
            <a:rect l="l" t="t" r="r" b="b"/>
            <a:pathLst>
              <a:path w="18228939" h="10287000">
                <a:moveTo>
                  <a:pt x="0" y="0"/>
                </a:moveTo>
                <a:lnTo>
                  <a:pt x="18228939" y="0"/>
                </a:lnTo>
                <a:lnTo>
                  <a:pt x="18228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3" t="-20653" r="-9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1600" y="3941610"/>
            <a:ext cx="9136797" cy="811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Conduct roadway needs assessment.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Prioritize projects.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Present project list for Council consideration.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Package projects into CIP Program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350149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Identify and prioritize new roadway construction projects for potential placement on a future debt issuance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Identify and prioritize new roadway construction projects for potential placement on a future debt issuance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Identify and prioritize new roadway construction projects for potential placement on a future debt issuance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3" y="0"/>
            <a:ext cx="18228939" cy="10287000"/>
          </a:xfrm>
          <a:custGeom>
            <a:avLst/>
            <a:gdLst/>
            <a:ahLst/>
            <a:cxnLst/>
            <a:rect l="l" t="t" r="r" b="b"/>
            <a:pathLst>
              <a:path w="18228939" h="10287000">
                <a:moveTo>
                  <a:pt x="0" y="0"/>
                </a:moveTo>
                <a:lnTo>
                  <a:pt x="18228939" y="0"/>
                </a:lnTo>
                <a:lnTo>
                  <a:pt x="18228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3" t="-20653" r="-9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2736" y="4041136"/>
            <a:ext cx="10474669" cy="796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1: Complete City Hall construction to certificate of occupancy standards. </a:t>
            </a:r>
            <a:r>
              <a:rPr lang="en-US" sz="34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(88% complete)</a:t>
            </a: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2: Move all departments into new facility.</a:t>
            </a: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3: Demolish old Service Center building.</a:t>
            </a: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4: Determine and execute disposition (sale, lease, repurpose, or demo) of current City Hall.</a:t>
            </a:r>
          </a:p>
          <a:p>
            <a:pPr algn="l">
              <a:lnSpc>
                <a:spcPts val="6019"/>
              </a:lnSpc>
            </a:pPr>
            <a:endParaRPr lang="en-US" sz="3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6019"/>
              </a:lnSpc>
            </a:pPr>
            <a:endParaRPr lang="en-US" sz="3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197067"/>
          <a:ext cx="16480748" cy="2609850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9850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construction of City Hall, consolidation of staff in the new facility, demolition of the old Service Center, and disposition of the current City Hall location (Old PD)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construction of City Hall, consolidation of staff in the new facility, demolition of the old Service Center, and disposition of the current City Hall location (Old PD)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construction of City Hall, consolidation of staff in the new facility, demolition of the old Service Center, and disposition of the current City Hall location (Old PD)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7114" y="7033528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22% Complete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5614630"/>
          </a:xfrm>
          <a:custGeom>
            <a:avLst/>
            <a:gdLst/>
            <a:ahLst/>
            <a:cxnLst/>
            <a:rect l="l" t="t" r="r" b="b"/>
            <a:pathLst>
              <a:path w="18439034" h="5614630">
                <a:moveTo>
                  <a:pt x="0" y="0"/>
                </a:moveTo>
                <a:lnTo>
                  <a:pt x="18439034" y="0"/>
                </a:lnTo>
                <a:lnTo>
                  <a:pt x="18439034" y="5614630"/>
                </a:lnTo>
                <a:lnTo>
                  <a:pt x="0" y="5614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015" b="-609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5614630"/>
            <a:chOff x="0" y="0"/>
            <a:chExt cx="9085364" cy="2789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85363" cy="2789313"/>
            </a:xfrm>
            <a:custGeom>
              <a:avLst/>
              <a:gdLst/>
              <a:ahLst/>
              <a:cxnLst/>
              <a:rect l="l" t="t" r="r" b="b"/>
              <a:pathLst>
                <a:path w="9085363" h="2789313">
                  <a:moveTo>
                    <a:pt x="0" y="0"/>
                  </a:moveTo>
                  <a:lnTo>
                    <a:pt x="9085363" y="0"/>
                  </a:lnTo>
                  <a:lnTo>
                    <a:pt x="9085363" y="2789313"/>
                  </a:lnTo>
                  <a:lnTo>
                    <a:pt x="0" y="278931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085364" cy="2808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4569" y="856155"/>
            <a:ext cx="17524345" cy="419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59"/>
              </a:lnSpc>
            </a:pPr>
            <a:r>
              <a:rPr lang="en-US" sz="15999" spc="-719">
                <a:solidFill>
                  <a:srgbClr val="FFFFFF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Priority#5</a:t>
            </a:r>
          </a:p>
          <a:p>
            <a:pPr algn="l">
              <a:lnSpc>
                <a:spcPts val="16159"/>
              </a:lnSpc>
            </a:pPr>
            <a:r>
              <a:rPr lang="en-US" sz="15999" spc="-71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Engagement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8637" y="5948340"/>
            <a:ext cx="16325517" cy="455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61"/>
              </a:lnSpc>
            </a:pPr>
            <a:r>
              <a:rPr lang="en-US" sz="432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Build strong relationships within our organization and community with a focus on our culture of core values as expressed in Service, Trust, Accountability and Respect. Provide a welcoming and collaborative environment that fosters mutual partnership between city government, community organizations and our residents. </a:t>
            </a:r>
          </a:p>
          <a:p>
            <a:pPr algn="just">
              <a:lnSpc>
                <a:spcPts val="6061"/>
              </a:lnSpc>
            </a:pPr>
            <a:endParaRPr lang="en-US" sz="4329">
              <a:solidFill>
                <a:srgbClr val="000000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6" t="-36051" r="-69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8552" y="4088909"/>
            <a:ext cx="11163596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1: Collaborate with Walker County to determine an MPO within Walker County or the Houston-Galveston Area Council (HGAC)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2: Determine what is needed to successfully execute a Walker County MPO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3: Determine steps and requirements to join the HGAC MPO.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4: Utilize impact data to present options to the City Council and Walker County Commissioners Court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5: Ratify resolutions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350149"/>
          <a:ext cx="16480748" cy="2609850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9850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Monitor and determine participation for inclusion in the HGAC Metropolitan Planning Organization (MPO) or other alternatives for future transportation planning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Monitor and determine participation for inclusion in the HGAC Metropolitan Planning Organization (MPO) or other alternatives for future transportation planning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Monitor and determine participation for inclusion in the HGAC Metropolitan Planning Organization (MPO) or other alternatives for future transportation planning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798" y="3955559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698195" y="7160922"/>
            <a:ext cx="363140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0% Complete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6" t="-36051" r="-69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8552" y="4201849"/>
            <a:ext cx="10413496" cy="444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Schedule and hold the presentation for Council.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]Metric 2: Council discusses and provides specific direction.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]Metric 3: Staff develops action plan based on Council input.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350149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Receive presentation on the impact of reaching 50,000 population and provide direction on preparing for the milestone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Receive presentation on the impact of reaching 50,000 population and provide direction on preparing for the milestone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Receive presentation on the impact of reaching 50,000 population and provide direction on preparing for the milestone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7114" y="7033528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33% Complete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6" t="-36051" r="-69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1634" y="4232466"/>
            <a:ext cx="9250075" cy="372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Establish 311 Infrastructure and Carrier Services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Public Outreach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Maintain 311 Usage Reporting </a:t>
            </a:r>
          </a:p>
          <a:p>
            <a:pPr algn="l">
              <a:lnSpc>
                <a:spcPts val="5040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040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350149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Promote programs, such as the 311 system, through a variety of means to inform the public of our actions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Promote programs, such as the 311 system, through a variety of means to inform the public of our actions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Promote programs, such as the 311 system, through a variety of means to inform the public of our actions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034" y="0"/>
            <a:ext cx="18439034" cy="10287000"/>
          </a:xfrm>
          <a:custGeom>
            <a:avLst/>
            <a:gdLst/>
            <a:ahLst/>
            <a:cxnLst/>
            <a:rect l="l" t="t" r="r" b="b"/>
            <a:pathLst>
              <a:path w="18439034" h="10287000">
                <a:moveTo>
                  <a:pt x="0" y="0"/>
                </a:moveTo>
                <a:lnTo>
                  <a:pt x="18439034" y="0"/>
                </a:lnTo>
                <a:lnTo>
                  <a:pt x="18439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6" t="-36051" r="-69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8552" y="3880378"/>
            <a:ext cx="11362602" cy="632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Develop STAR program materials and training. (Definitional Marketing- signage, challenge coins, recognition cards, etc.)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Conduct training sessions for new hires.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Recognize outstanding STAR employees quarterly.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4: Conduct engagement survey to gauge STAR program impact.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040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78552" y="1350149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Implement the STAR program with City employees to promote the core values adopted in the strategic plan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Implement the STAR program with City employees to promote the core values adopted in the strategic plan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Implement the STAR program with City employees to promote the core values adopted in the strategic plan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067" y="3833136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540879" y="6983305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75% Complete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569" y="741855"/>
            <a:ext cx="10953352" cy="134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0"/>
              </a:lnSpc>
            </a:pPr>
            <a:r>
              <a:rPr lang="en-US" sz="10000" spc="-450">
                <a:solidFill>
                  <a:srgbClr val="000000"/>
                </a:solidFill>
                <a:latin typeface="TT Ramillas"/>
                <a:ea typeface="TT Ramillas"/>
                <a:cs typeface="TT Ramillas"/>
                <a:sym typeface="TT Ramillas"/>
              </a:rPr>
              <a:t>Overall Completion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51" y="2174508"/>
            <a:ext cx="3664722" cy="3664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9543" y="2174508"/>
            <a:ext cx="3664722" cy="36647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305" y="2174508"/>
            <a:ext cx="3664722" cy="36647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250" y="5898972"/>
            <a:ext cx="3664722" cy="36647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884" y="6029440"/>
            <a:ext cx="3664722" cy="36647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80513" y="5563308"/>
            <a:ext cx="4470797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Priority 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08602" y="5563308"/>
            <a:ext cx="4470797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Priority 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36690" y="5563308"/>
            <a:ext cx="4470797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Priority #3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5847" y="9445918"/>
            <a:ext cx="4470797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Priority #4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56212" y="9445918"/>
            <a:ext cx="4470797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Priority #5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33082" cy="10152378"/>
          </a:xfrm>
          <a:custGeom>
            <a:avLst/>
            <a:gdLst/>
            <a:ahLst/>
            <a:cxnLst/>
            <a:rect l="l" t="t" r="r" b="b"/>
            <a:pathLst>
              <a:path w="18233082" h="10152378">
                <a:moveTo>
                  <a:pt x="0" y="0"/>
                </a:moveTo>
                <a:lnTo>
                  <a:pt x="18233082" y="0"/>
                </a:lnTo>
                <a:lnTo>
                  <a:pt x="18233082" y="10152378"/>
                </a:lnTo>
                <a:lnTo>
                  <a:pt x="0" y="10152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9" t="-20653" r="-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1129" y="545770"/>
            <a:ext cx="17263029" cy="8892520"/>
            <a:chOff x="0" y="0"/>
            <a:chExt cx="4546641" cy="2342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6641" cy="2342063"/>
            </a:xfrm>
            <a:custGeom>
              <a:avLst/>
              <a:gdLst/>
              <a:ahLst/>
              <a:cxnLst/>
              <a:rect l="l" t="t" r="r" b="b"/>
              <a:pathLst>
                <a:path w="4546641" h="2342063">
                  <a:moveTo>
                    <a:pt x="0" y="0"/>
                  </a:moveTo>
                  <a:lnTo>
                    <a:pt x="4546641" y="0"/>
                  </a:lnTo>
                  <a:lnTo>
                    <a:pt x="4546641" y="2342063"/>
                  </a:lnTo>
                  <a:lnTo>
                    <a:pt x="0" y="23420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46641" cy="2380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05" y="2016777"/>
            <a:ext cx="9259790" cy="540154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568738" y="570405"/>
            <a:ext cx="3165420" cy="3117820"/>
          </a:xfrm>
          <a:custGeom>
            <a:avLst/>
            <a:gdLst/>
            <a:ahLst/>
            <a:cxnLst/>
            <a:rect l="l" t="t" r="r" b="b"/>
            <a:pathLst>
              <a:path w="3165420" h="3117820">
                <a:moveTo>
                  <a:pt x="0" y="0"/>
                </a:moveTo>
                <a:lnTo>
                  <a:pt x="3165420" y="0"/>
                </a:lnTo>
                <a:lnTo>
                  <a:pt x="3165420" y="3117820"/>
                </a:lnTo>
                <a:lnTo>
                  <a:pt x="0" y="3117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4569" y="741855"/>
            <a:ext cx="10953352" cy="134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0"/>
              </a:lnSpc>
            </a:pPr>
            <a:r>
              <a:rPr lang="en-US" sz="10000" spc="-450">
                <a:solidFill>
                  <a:srgbClr val="000000"/>
                </a:solidFill>
                <a:latin typeface="TT Ramillas"/>
                <a:ea typeface="TT Ramillas"/>
                <a:cs typeface="TT Ramillas"/>
                <a:sym typeface="TT Ramillas"/>
              </a:rPr>
              <a:t>Overall Completion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38168" y="6645081"/>
            <a:ext cx="6411664" cy="127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76% Complete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1518" y="7681756"/>
            <a:ext cx="5162252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Strategic Plan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4535"/>
            <a:ext cx="18415973" cy="5355924"/>
            <a:chOff x="0" y="0"/>
            <a:chExt cx="24554630" cy="7141232"/>
          </a:xfrm>
        </p:grpSpPr>
        <p:sp>
          <p:nvSpPr>
            <p:cNvPr id="3" name="AutoShape 3"/>
            <p:cNvSpPr/>
            <p:nvPr/>
          </p:nvSpPr>
          <p:spPr>
            <a:xfrm>
              <a:off x="1554480" y="960442"/>
              <a:ext cx="20602634" cy="618079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700997" cy="7141232"/>
            </a:xfrm>
            <a:custGeom>
              <a:avLst/>
              <a:gdLst/>
              <a:ahLst/>
              <a:cxnLst/>
              <a:rect l="l" t="t" r="r" b="b"/>
              <a:pathLst>
                <a:path w="11700997" h="7141232">
                  <a:moveTo>
                    <a:pt x="0" y="0"/>
                  </a:moveTo>
                  <a:lnTo>
                    <a:pt x="11700997" y="0"/>
                  </a:lnTo>
                  <a:lnTo>
                    <a:pt x="11700997" y="7141232"/>
                  </a:lnTo>
                  <a:lnTo>
                    <a:pt x="0" y="7141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900" b="-53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558121" y="86047"/>
              <a:ext cx="12996510" cy="7055185"/>
            </a:xfrm>
            <a:custGeom>
              <a:avLst/>
              <a:gdLst/>
              <a:ahLst/>
              <a:cxnLst/>
              <a:rect l="l" t="t" r="r" b="b"/>
              <a:pathLst>
                <a:path w="12996510" h="7055185">
                  <a:moveTo>
                    <a:pt x="0" y="0"/>
                  </a:moveTo>
                  <a:lnTo>
                    <a:pt x="12996509" y="0"/>
                  </a:lnTo>
                  <a:lnTo>
                    <a:pt x="12996509" y="7055185"/>
                  </a:lnTo>
                  <a:lnTo>
                    <a:pt x="0" y="705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365" b="-11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86047"/>
              <a:ext cx="24384000" cy="7055185"/>
              <a:chOff x="0" y="0"/>
              <a:chExt cx="10688663" cy="309262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688663" cy="3092622"/>
              </a:xfrm>
              <a:custGeom>
                <a:avLst/>
                <a:gdLst/>
                <a:ahLst/>
                <a:cxnLst/>
                <a:rect l="l" t="t" r="r" b="b"/>
                <a:pathLst>
                  <a:path w="10688663" h="3092622">
                    <a:moveTo>
                      <a:pt x="0" y="0"/>
                    </a:moveTo>
                    <a:lnTo>
                      <a:pt x="10688663" y="0"/>
                    </a:lnTo>
                    <a:lnTo>
                      <a:pt x="10688663" y="3092622"/>
                    </a:lnTo>
                    <a:lnTo>
                      <a:pt x="0" y="3092622"/>
                    </a:lnTo>
                    <a:close/>
                  </a:path>
                </a:pathLst>
              </a:custGeom>
              <a:solidFill>
                <a:srgbClr val="2C2C29">
                  <a:alpha val="2274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0688663" cy="31116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601619" y="699689"/>
            <a:ext cx="17421541" cy="418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FFFFFF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Priority #1 </a:t>
            </a:r>
          </a:p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Public Safety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1619" y="5719399"/>
            <a:ext cx="15544800" cy="379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en-US" sz="432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Create a community where all individuals feel safe and protected, where citizens trust the effectiveness of our agencies through community engagement, technologies, and best practices. We strive to promote a culture of service, prevention and partnership.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4535"/>
            <a:ext cx="18415973" cy="10698475"/>
            <a:chOff x="0" y="0"/>
            <a:chExt cx="24554630" cy="14264633"/>
          </a:xfrm>
        </p:grpSpPr>
        <p:sp>
          <p:nvSpPr>
            <p:cNvPr id="3" name="AutoShape 3"/>
            <p:cNvSpPr/>
            <p:nvPr/>
          </p:nvSpPr>
          <p:spPr>
            <a:xfrm>
              <a:off x="1554480" y="1918486"/>
              <a:ext cx="20602634" cy="1234614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700997" cy="14264633"/>
            </a:xfrm>
            <a:custGeom>
              <a:avLst/>
              <a:gdLst/>
              <a:ahLst/>
              <a:cxnLst/>
              <a:rect l="l" t="t" r="r" b="b"/>
              <a:pathLst>
                <a:path w="11700997" h="14264633">
                  <a:moveTo>
                    <a:pt x="0" y="0"/>
                  </a:moveTo>
                  <a:lnTo>
                    <a:pt x="11700997" y="0"/>
                  </a:lnTo>
                  <a:lnTo>
                    <a:pt x="11700997" y="14264633"/>
                  </a:lnTo>
                  <a:lnTo>
                    <a:pt x="0" y="142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647" r="-42647" b="-13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558121" y="171879"/>
              <a:ext cx="12996510" cy="14092755"/>
            </a:xfrm>
            <a:custGeom>
              <a:avLst/>
              <a:gdLst/>
              <a:ahLst/>
              <a:cxnLst/>
              <a:rect l="l" t="t" r="r" b="b"/>
              <a:pathLst>
                <a:path w="12996510" h="14092755">
                  <a:moveTo>
                    <a:pt x="0" y="0"/>
                  </a:moveTo>
                  <a:lnTo>
                    <a:pt x="12996509" y="0"/>
                  </a:lnTo>
                  <a:lnTo>
                    <a:pt x="12996509" y="14092754"/>
                  </a:lnTo>
                  <a:lnTo>
                    <a:pt x="0" y="14092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377" r="-31377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171879"/>
              <a:ext cx="24384000" cy="14092755"/>
              <a:chOff x="0" y="0"/>
              <a:chExt cx="10688663" cy="617752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688663" cy="6177523"/>
              </a:xfrm>
              <a:custGeom>
                <a:avLst/>
                <a:gdLst/>
                <a:ahLst/>
                <a:cxnLst/>
                <a:rect l="l" t="t" r="r" b="b"/>
                <a:pathLst>
                  <a:path w="10688663" h="6177523">
                    <a:moveTo>
                      <a:pt x="0" y="0"/>
                    </a:moveTo>
                    <a:lnTo>
                      <a:pt x="10688663" y="0"/>
                    </a:lnTo>
                    <a:lnTo>
                      <a:pt x="10688663" y="6177523"/>
                    </a:lnTo>
                    <a:lnTo>
                      <a:pt x="0" y="6177523"/>
                    </a:lnTo>
                    <a:close/>
                  </a:path>
                </a:pathLst>
              </a:custGeom>
              <a:solidFill>
                <a:srgbClr val="2C2C29">
                  <a:alpha val="2274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0688663" cy="6196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1600" y="3819145"/>
            <a:ext cx="9193310" cy="4985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Assess staffing levels for police and fire</a:t>
            </a:r>
          </a:p>
          <a:p>
            <a:pPr marL="1511301" lvl="2" indent="-503767" algn="l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Nationally recognized standard for PD is 85 police officers (based on population) </a:t>
            </a:r>
            <a:r>
              <a:rPr lang="en-US" sz="35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Huntsville: 80%</a:t>
            </a:r>
          </a:p>
          <a:p>
            <a:pPr marL="1511301" lvl="2" indent="-503767" algn="l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Nationally recognized standard for FD is 55 (based on area, response times, etc.) </a:t>
            </a:r>
            <a:r>
              <a:rPr lang="en-US" sz="35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Huntsville: 56%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903626" y="1227684"/>
          <a:ext cx="16480748" cy="2094719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4719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Provide increased public safety staffing levels to further advance alignment with recognized national standards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Provide increased public safety staffing levels to further advance alignment with recognized national standards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Provide increased public safety staffing levels to further advance alignment with recognized national standards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197114" y="7033528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66% Complete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4535"/>
            <a:ext cx="18415973" cy="10698475"/>
            <a:chOff x="0" y="0"/>
            <a:chExt cx="24554630" cy="14264633"/>
          </a:xfrm>
        </p:grpSpPr>
        <p:sp>
          <p:nvSpPr>
            <p:cNvPr id="3" name="AutoShape 3"/>
            <p:cNvSpPr/>
            <p:nvPr/>
          </p:nvSpPr>
          <p:spPr>
            <a:xfrm>
              <a:off x="1554480" y="1918486"/>
              <a:ext cx="20602634" cy="1234614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700997" cy="14264633"/>
            </a:xfrm>
            <a:custGeom>
              <a:avLst/>
              <a:gdLst/>
              <a:ahLst/>
              <a:cxnLst/>
              <a:rect l="l" t="t" r="r" b="b"/>
              <a:pathLst>
                <a:path w="11700997" h="14264633">
                  <a:moveTo>
                    <a:pt x="0" y="0"/>
                  </a:moveTo>
                  <a:lnTo>
                    <a:pt x="11700997" y="0"/>
                  </a:lnTo>
                  <a:lnTo>
                    <a:pt x="11700997" y="14264633"/>
                  </a:lnTo>
                  <a:lnTo>
                    <a:pt x="0" y="142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647" r="-42647" b="-13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558121" y="171879"/>
              <a:ext cx="12996510" cy="14092755"/>
            </a:xfrm>
            <a:custGeom>
              <a:avLst/>
              <a:gdLst/>
              <a:ahLst/>
              <a:cxnLst/>
              <a:rect l="l" t="t" r="r" b="b"/>
              <a:pathLst>
                <a:path w="12996510" h="14092755">
                  <a:moveTo>
                    <a:pt x="0" y="0"/>
                  </a:moveTo>
                  <a:lnTo>
                    <a:pt x="12996509" y="0"/>
                  </a:lnTo>
                  <a:lnTo>
                    <a:pt x="12996509" y="14092754"/>
                  </a:lnTo>
                  <a:lnTo>
                    <a:pt x="0" y="14092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377" r="-31377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171879"/>
              <a:ext cx="24384000" cy="14092755"/>
              <a:chOff x="0" y="0"/>
              <a:chExt cx="10688663" cy="617752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688663" cy="6177523"/>
              </a:xfrm>
              <a:custGeom>
                <a:avLst/>
                <a:gdLst/>
                <a:ahLst/>
                <a:cxnLst/>
                <a:rect l="l" t="t" r="r" b="b"/>
                <a:pathLst>
                  <a:path w="10688663" h="6177523">
                    <a:moveTo>
                      <a:pt x="0" y="0"/>
                    </a:moveTo>
                    <a:lnTo>
                      <a:pt x="10688663" y="0"/>
                    </a:lnTo>
                    <a:lnTo>
                      <a:pt x="10688663" y="6177523"/>
                    </a:lnTo>
                    <a:lnTo>
                      <a:pt x="0" y="6177523"/>
                    </a:lnTo>
                    <a:close/>
                  </a:path>
                </a:pathLst>
              </a:custGeom>
              <a:solidFill>
                <a:srgbClr val="2C2C29">
                  <a:alpha val="2274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0688663" cy="6196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4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1600" y="3819145"/>
            <a:ext cx="9957318" cy="506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Assign internal project manager to oversee application.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Work towards achieving compliance. </a:t>
            </a:r>
            <a:r>
              <a:rPr lang="en-US" sz="35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(98%)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Submit draft documentation for internal review.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 ] Metric 4: Submit completed application.</a:t>
            </a:r>
          </a:p>
          <a:p>
            <a:pPr marL="1856739" lvl="2" indent="-618913" algn="l">
              <a:lnSpc>
                <a:spcPts val="6019"/>
              </a:lnSpc>
              <a:buFont typeface="Arial"/>
              <a:buChar char="⚬"/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application for the Texas Fire Chief’s Recommendation program for Best Practices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application for the Texas Fire Chief’s Recommendation program for Best Practices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application for the Texas Fire Chief’s Recommendation program for Best Practices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197114" y="7033528"/>
            <a:ext cx="3952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75% Complete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374329"/>
            <a:ext cx="15451975" cy="92596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535"/>
            <a:ext cx="8775748" cy="10698475"/>
          </a:xfrm>
          <a:custGeom>
            <a:avLst/>
            <a:gdLst/>
            <a:ahLst/>
            <a:cxnLst/>
            <a:rect l="l" t="t" r="r" b="b"/>
            <a:pathLst>
              <a:path w="8775748" h="10698475">
                <a:moveTo>
                  <a:pt x="0" y="0"/>
                </a:moveTo>
                <a:lnTo>
                  <a:pt x="8775748" y="0"/>
                </a:lnTo>
                <a:lnTo>
                  <a:pt x="8775748" y="10698475"/>
                </a:lnTo>
                <a:lnTo>
                  <a:pt x="0" y="1069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47" r="-42647" b="-13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68591" y="64374"/>
            <a:ext cx="9747382" cy="10569566"/>
          </a:xfrm>
          <a:custGeom>
            <a:avLst/>
            <a:gdLst/>
            <a:ahLst/>
            <a:cxnLst/>
            <a:rect l="l" t="t" r="r" b="b"/>
            <a:pathLst>
              <a:path w="9747382" h="10569566">
                <a:moveTo>
                  <a:pt x="0" y="0"/>
                </a:moveTo>
                <a:lnTo>
                  <a:pt x="9747382" y="0"/>
                </a:lnTo>
                <a:lnTo>
                  <a:pt x="9747382" y="10569566"/>
                </a:lnTo>
                <a:lnTo>
                  <a:pt x="0" y="1056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77" r="-313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71600" y="3819145"/>
            <a:ext cx="8457118" cy="431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Establish annual event participation calendar.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Maintain public safety presence throughout the calendar year.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Track number of participants engaged at each event.</a:t>
            </a:r>
          </a:p>
          <a:p>
            <a:pPr marL="1511301" lvl="2" indent="-503767" algn="l">
              <a:lnSpc>
                <a:spcPts val="4900"/>
              </a:lnSpc>
              <a:buFont typeface="Arial"/>
              <a:buChar char="⚬"/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public safety personnel participation in community events to include fire prevention and community safety activities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public safety personnel participation in community events to include fire prevention and community safety activities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Continue public safety personnel participation in community events to include fire prevention and community safety activities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291389"/>
          </a:xfrm>
          <a:custGeom>
            <a:avLst/>
            <a:gdLst/>
            <a:ahLst/>
            <a:cxnLst/>
            <a:rect l="l" t="t" r="r" b="b"/>
            <a:pathLst>
              <a:path w="18288000" h="5291389">
                <a:moveTo>
                  <a:pt x="0" y="0"/>
                </a:moveTo>
                <a:lnTo>
                  <a:pt x="18288000" y="0"/>
                </a:lnTo>
                <a:lnTo>
                  <a:pt x="18288000" y="5291389"/>
                </a:lnTo>
                <a:lnTo>
                  <a:pt x="0" y="5291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951" b="-683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38067" cy="5291389"/>
            <a:chOff x="0" y="0"/>
            <a:chExt cx="10659479" cy="3092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9480" cy="3092622"/>
            </a:xfrm>
            <a:custGeom>
              <a:avLst/>
              <a:gdLst/>
              <a:ahLst/>
              <a:cxnLst/>
              <a:rect l="l" t="t" r="r" b="b"/>
              <a:pathLst>
                <a:path w="10659480" h="3092622">
                  <a:moveTo>
                    <a:pt x="0" y="0"/>
                  </a:moveTo>
                  <a:lnTo>
                    <a:pt x="10659480" y="0"/>
                  </a:lnTo>
                  <a:lnTo>
                    <a:pt x="10659480" y="3092622"/>
                  </a:lnTo>
                  <a:lnTo>
                    <a:pt x="0" y="3092622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659479" cy="3111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4149" y="908469"/>
            <a:ext cx="17237843" cy="37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90"/>
              </a:lnSpc>
            </a:pPr>
            <a:r>
              <a:rPr lang="en-US" sz="16030" spc="-721">
                <a:solidFill>
                  <a:srgbClr val="FFFFFF"/>
                </a:solidFill>
                <a:latin typeface="TT Ramillas"/>
                <a:ea typeface="TT Ramillas"/>
                <a:cs typeface="TT Ramillas"/>
                <a:sym typeface="TT Ramillas"/>
              </a:rPr>
              <a:t>Strategic Priority#2</a:t>
            </a:r>
          </a:p>
          <a:p>
            <a:pPr algn="l">
              <a:lnSpc>
                <a:spcPts val="13129"/>
              </a:lnSpc>
            </a:pPr>
            <a:r>
              <a:rPr lang="en-US" sz="12999" spc="-584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Economic 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019" y="5871799"/>
            <a:ext cx="15544800" cy="303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en-US" sz="432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Create an economic climate for the City of Huntsville that drives development of diverse industries and sectors, providing sustainable economic growth and improved living standards.</a:t>
            </a:r>
          </a:p>
          <a:p>
            <a:pPr algn="l">
              <a:lnSpc>
                <a:spcPts val="6061"/>
              </a:lnSpc>
            </a:pPr>
            <a:endParaRPr lang="en-US" sz="4329">
              <a:solidFill>
                <a:srgbClr val="000000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1" t="-36806" r="-7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4374"/>
            <a:ext cx="18288000" cy="10569566"/>
            <a:chOff x="0" y="0"/>
            <a:chExt cx="10688663" cy="6177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88663" cy="6177523"/>
            </a:xfrm>
            <a:custGeom>
              <a:avLst/>
              <a:gdLst/>
              <a:ahLst/>
              <a:cxnLst/>
              <a:rect l="l" t="t" r="r" b="b"/>
              <a:pathLst>
                <a:path w="10688663" h="6177523">
                  <a:moveTo>
                    <a:pt x="0" y="0"/>
                  </a:moveTo>
                  <a:lnTo>
                    <a:pt x="10688663" y="0"/>
                  </a:lnTo>
                  <a:lnTo>
                    <a:pt x="10688663" y="6177523"/>
                  </a:lnTo>
                  <a:lnTo>
                    <a:pt x="0" y="6177523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688663" cy="6196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71600" y="3742604"/>
            <a:ext cx="8288728" cy="630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Continue to implement the 2040 Comprehensive Plan.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Elevate Huntsville’s profile to generate leads.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Track number of new leads, projects, and business expansions.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4: Continue to maintain and foster strategic partnerships.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Aggressively pursue future economic development activities of the City of Huntsville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Aggressively pursue future economic development activities of the City of Huntsville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 Aggressively pursue future economic development activities of the City of Huntsville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" y="1430185"/>
            <a:ext cx="15451975" cy="92037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1" t="-36806" r="-7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128131"/>
            <a:ext cx="18288000" cy="10505808"/>
            <a:chOff x="0" y="0"/>
            <a:chExt cx="10688663" cy="61402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88663" cy="6140259"/>
            </a:xfrm>
            <a:custGeom>
              <a:avLst/>
              <a:gdLst/>
              <a:ahLst/>
              <a:cxnLst/>
              <a:rect l="l" t="t" r="r" b="b"/>
              <a:pathLst>
                <a:path w="10688663" h="6140259">
                  <a:moveTo>
                    <a:pt x="0" y="0"/>
                  </a:moveTo>
                  <a:lnTo>
                    <a:pt x="10688663" y="0"/>
                  </a:lnTo>
                  <a:lnTo>
                    <a:pt x="10688663" y="6140259"/>
                  </a:lnTo>
                  <a:lnTo>
                    <a:pt x="0" y="6140259"/>
                  </a:lnTo>
                  <a:close/>
                </a:path>
              </a:pathLst>
            </a:custGeom>
            <a:solidFill>
              <a:srgbClr val="2C2C29">
                <a:alpha val="2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0688663" cy="6159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4500" y="600049"/>
            <a:ext cx="17138999" cy="9086902"/>
            <a:chOff x="0" y="0"/>
            <a:chExt cx="4513975" cy="2393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3975" cy="2393258"/>
            </a:xfrm>
            <a:custGeom>
              <a:avLst/>
              <a:gdLst/>
              <a:ahLst/>
              <a:cxnLst/>
              <a:rect l="l" t="t" r="r" b="b"/>
              <a:pathLst>
                <a:path w="4513975" h="2393258">
                  <a:moveTo>
                    <a:pt x="0" y="0"/>
                  </a:moveTo>
                  <a:lnTo>
                    <a:pt x="4513975" y="0"/>
                  </a:lnTo>
                  <a:lnTo>
                    <a:pt x="4513975" y="2393258"/>
                  </a:lnTo>
                  <a:lnTo>
                    <a:pt x="0" y="239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13975" cy="243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1600" y="3742604"/>
            <a:ext cx="7921332" cy="382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1: Complete draft Downtown Strategies Plan.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2: Present plan to Council.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[✓] Metric 3: Finalize and implement plan.</a:t>
            </a:r>
          </a:p>
          <a:p>
            <a:pPr algn="l">
              <a:lnSpc>
                <a:spcPts val="6019"/>
              </a:lnSpc>
            </a:pPr>
            <a:endParaRPr lang="en-US" sz="35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03626" y="1227684"/>
          <a:ext cx="16480748" cy="2413205"/>
        </p:xfrm>
        <a:graphic>
          <a:graphicData uri="http://schemas.openxmlformats.org/drawingml/2006/table">
            <a:tbl>
              <a:tblPr/>
              <a:tblGrid>
                <a:gridCol w="799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205">
                <a:tc gridSpan="3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downtown strategies plan and consider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downtown strategies plan and consider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Georgia Pro"/>
                          <a:ea typeface="Georgia Pro"/>
                          <a:cs typeface="Georgia Pro"/>
                          <a:sym typeface="Georgia Pro"/>
                        </a:rPr>
                        <a:t>Complete the downtown strategies plan and consider recommendations for implementation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55" y="3909677"/>
            <a:ext cx="6172200" cy="3600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36529" y="7033528"/>
            <a:ext cx="42737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100% Complete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1670</Words>
  <Application>Microsoft Office PowerPoint</Application>
  <PresentationFormat>Custom</PresentationFormat>
  <Paragraphs>153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Lora</vt:lpstr>
      <vt:lpstr>Helios</vt:lpstr>
      <vt:lpstr>TT Ramillas</vt:lpstr>
      <vt:lpstr>Lora Bold</vt:lpstr>
      <vt:lpstr>Georgia Pro</vt:lpstr>
      <vt:lpstr>Arial</vt:lpstr>
      <vt:lpstr>Helios Bold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Implementation Presentation</dc:title>
  <cp:lastModifiedBy>Discon, Olivia</cp:lastModifiedBy>
  <cp:revision>2</cp:revision>
  <dcterms:created xsi:type="dcterms:W3CDTF">2006-08-16T00:00:00Z</dcterms:created>
  <dcterms:modified xsi:type="dcterms:W3CDTF">2025-10-07T17:04:17Z</dcterms:modified>
  <dc:identifier>DAGt04zJFP4</dc:identifier>
</cp:coreProperties>
</file>