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Lora" pitchFamily="2" charset="0"/>
      <p:regular r:id="rId22"/>
    </p:embeddedFont>
    <p:embeddedFont>
      <p:font typeface="Lora Bold" panose="020B0604020202020204" charset="0"/>
      <p:regular r:id="rId23"/>
    </p:embeddedFont>
    <p:embeddedFont>
      <p:font typeface="Lora Bold Italics" panose="020B0604020202020204" charset="0"/>
      <p:regular r:id="rId24"/>
    </p:embeddedFont>
    <p:embeddedFont>
      <p:font typeface="Lora Italics" panose="020B0604020202020204" charset="0"/>
      <p:regular r:id="rId25"/>
    </p:embeddedFont>
    <p:embeddedFont>
      <p:font typeface="Playfair Display SC" panose="00000500000000000000" pitchFamily="2" charset="0"/>
      <p:regular r:id="rId26"/>
    </p:embeddedFont>
    <p:embeddedFont>
      <p:font typeface="Playfair Display SC Bold" panose="020B0604020202020204" charset="0"/>
      <p:regular r:id="rId27"/>
    </p:embeddedFont>
    <p:embeddedFont>
      <p:font typeface="Playfair Display SC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97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Zenner:</a:t>
            </a:r>
          </a:p>
          <a:p>
            <a:r>
              <a:rPr lang="en-US"/>
              <a:t>1981 Quality Blvd, Huntsville, TX 77320</a:t>
            </a:r>
          </a:p>
          <a:p>
            <a:endParaRPr lang="en-US"/>
          </a:p>
          <a:p>
            <a:r>
              <a:rPr lang="en-US"/>
              <a:t>John Deere:</a:t>
            </a:r>
          </a:p>
          <a:p>
            <a:r>
              <a:rPr lang="en-US"/>
              <a:t>774 I-45, Huntsville, TX 77340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texas roadhouse:</a:t>
            </a:r>
          </a:p>
          <a:p>
            <a:r>
              <a:rPr lang="en-US"/>
              <a:t>918 Veterans Memorial Pkwy, Huntsville, TX 77320</a:t>
            </a:r>
          </a:p>
          <a:p>
            <a:endParaRPr lang="en-US"/>
          </a:p>
          <a:p>
            <a:r>
              <a:rPr lang="en-US"/>
              <a:t>Home 2 suites:</a:t>
            </a:r>
          </a:p>
          <a:p>
            <a:r>
              <a:rPr lang="en-US"/>
              <a:t>199 I-45, Huntsville, TX 77340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Reserve: Hwy 75</a:t>
            </a:r>
          </a:p>
          <a:p>
            <a:r>
              <a:rPr lang="en-US"/>
              <a:t>Legacy Pines: IH-45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reasoning for why we have more expenditures than rvenues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8514" y="8505271"/>
            <a:ext cx="19005027" cy="753029"/>
            <a:chOff x="0" y="0"/>
            <a:chExt cx="5005439" cy="1983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5439" cy="198329"/>
            </a:xfrm>
            <a:custGeom>
              <a:avLst/>
              <a:gdLst/>
              <a:ahLst/>
              <a:cxnLst/>
              <a:rect l="l" t="t" r="r" b="b"/>
              <a:pathLst>
                <a:path w="5005439" h="198329">
                  <a:moveTo>
                    <a:pt x="0" y="0"/>
                  </a:moveTo>
                  <a:lnTo>
                    <a:pt x="5005439" y="0"/>
                  </a:lnTo>
                  <a:lnTo>
                    <a:pt x="5005439" y="198329"/>
                  </a:lnTo>
                  <a:lnTo>
                    <a:pt x="0" y="198329"/>
                  </a:lnTo>
                  <a:close/>
                </a:path>
              </a:pathLst>
            </a:custGeom>
            <a:solidFill>
              <a:srgbClr val="2E2E2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05439" cy="2364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21906" y="1438275"/>
            <a:ext cx="11184195" cy="505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938"/>
              </a:lnSpc>
              <a:spcBef>
                <a:spcPct val="0"/>
              </a:spcBef>
            </a:pPr>
            <a:r>
              <a:rPr lang="en-US" sz="14376" spc="-330">
                <a:solidFill>
                  <a:srgbClr val="FFFFFF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HUNTSVILLE STATE OF THE CITY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6585258" cy="11315700"/>
          </a:xfrm>
          <a:custGeom>
            <a:avLst/>
            <a:gdLst/>
            <a:ahLst/>
            <a:cxnLst/>
            <a:rect l="l" t="t" r="r" b="b"/>
            <a:pathLst>
              <a:path w="6585258" h="11315700">
                <a:moveTo>
                  <a:pt x="0" y="0"/>
                </a:moveTo>
                <a:lnTo>
                  <a:pt x="6585258" y="0"/>
                </a:lnTo>
                <a:lnTo>
                  <a:pt x="6585258" y="11315700"/>
                </a:lnTo>
                <a:lnTo>
                  <a:pt x="0" y="1131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36" r="-977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16259" y="441709"/>
            <a:ext cx="2752741" cy="2711346"/>
          </a:xfrm>
          <a:custGeom>
            <a:avLst/>
            <a:gdLst/>
            <a:ahLst/>
            <a:cxnLst/>
            <a:rect l="l" t="t" r="r" b="b"/>
            <a:pathLst>
              <a:path w="2752741" h="2711346">
                <a:moveTo>
                  <a:pt x="0" y="0"/>
                </a:moveTo>
                <a:lnTo>
                  <a:pt x="2752740" y="0"/>
                </a:lnTo>
                <a:lnTo>
                  <a:pt x="2752740" y="2711346"/>
                </a:lnTo>
                <a:lnTo>
                  <a:pt x="0" y="2711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21906" y="7154132"/>
            <a:ext cx="10042094" cy="411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040"/>
              </a:lnSpc>
              <a:spcBef>
                <a:spcPct val="0"/>
              </a:spcBef>
            </a:pPr>
            <a:r>
              <a:rPr lang="en-US" sz="3800" i="1" dirty="0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SAM MASIEL, INTERIM CITY MANAGER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60953" y="8807173"/>
            <a:ext cx="3402294" cy="22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20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FEBRUARY 25,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4584" y="8807173"/>
            <a:ext cx="4014616" cy="22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sz="2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HUNTSVILLE, TX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57347" cy="10287000"/>
          </a:xfrm>
          <a:custGeom>
            <a:avLst/>
            <a:gdLst/>
            <a:ahLst/>
            <a:cxnLst/>
            <a:rect l="l" t="t" r="r" b="b"/>
            <a:pathLst>
              <a:path w="6657347" h="10287000">
                <a:moveTo>
                  <a:pt x="0" y="0"/>
                </a:moveTo>
                <a:lnTo>
                  <a:pt x="6657347" y="0"/>
                </a:lnTo>
                <a:lnTo>
                  <a:pt x="66573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69" r="-78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496220" y="1257300"/>
            <a:ext cx="9648693" cy="99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 spc="-18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PARKS MASTERPLAN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10607" y="3439043"/>
            <a:ext cx="9648693" cy="721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Kick Off Meeting with Steering Committee: July 31, 2024</a:t>
            </a:r>
          </a:p>
          <a:p>
            <a:pPr algn="l">
              <a:lnSpc>
                <a:spcPts val="3599"/>
              </a:lnSpc>
            </a:pPr>
            <a:endParaRPr lang="en-US" sz="3999" b="1" spc="-91">
              <a:solidFill>
                <a:srgbClr val="2E2E2E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599"/>
              </a:lnSpc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Community Input:</a:t>
            </a:r>
          </a:p>
          <a:p>
            <a:pPr algn="l">
              <a:lnSpc>
                <a:spcPts val="3599"/>
              </a:lnSpc>
            </a:pPr>
            <a:endParaRPr lang="en-US" sz="3999" b="1" spc="-91">
              <a:solidFill>
                <a:srgbClr val="2E2E2E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150"/>
              </a:lnSpc>
            </a:pPr>
            <a:r>
              <a:rPr lang="en-US" sz="3500" spc="-80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Three Public Workshops:</a:t>
            </a: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spc="-80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September 10, 2024</a:t>
            </a: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spc="-80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October 29, 2024</a:t>
            </a: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spc="-80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January 13, 2025</a:t>
            </a:r>
          </a:p>
          <a:p>
            <a:pPr algn="l">
              <a:lnSpc>
                <a:spcPts val="3150"/>
              </a:lnSpc>
            </a:pPr>
            <a:endParaRPr lang="en-US" sz="3500" spc="-80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150"/>
              </a:lnSpc>
            </a:pPr>
            <a:r>
              <a:rPr lang="en-US" sz="3500" spc="-80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Future Town Hall Meeting: March 6, 2025 (6:00pm @MLK Community Center)</a:t>
            </a:r>
          </a:p>
          <a:p>
            <a:pPr algn="l">
              <a:lnSpc>
                <a:spcPts val="3150"/>
              </a:lnSpc>
            </a:pPr>
            <a:endParaRPr lang="en-US" sz="3500" spc="-80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150"/>
              </a:lnSpc>
            </a:pPr>
            <a:endParaRPr lang="en-US" sz="3500" spc="-80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599"/>
              </a:lnSpc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 Final Action: Adoption by City Council</a:t>
            </a:r>
          </a:p>
          <a:p>
            <a:pPr algn="l">
              <a:lnSpc>
                <a:spcPts val="3599"/>
              </a:lnSpc>
            </a:pPr>
            <a:endParaRPr lang="en-US" sz="3999" b="1" spc="-91">
              <a:solidFill>
                <a:srgbClr val="2E2E2E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599"/>
              </a:lnSpc>
            </a:pPr>
            <a:endParaRPr lang="en-US" sz="3999" b="1" spc="-91">
              <a:solidFill>
                <a:srgbClr val="2E2E2E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96220" y="2390776"/>
            <a:ext cx="964869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5000" i="1" spc="-115">
                <a:solidFill>
                  <a:srgbClr val="2E2E2E"/>
                </a:solidFill>
                <a:latin typeface="Playfair Display SC Italics"/>
                <a:ea typeface="Playfair Display SC Italics"/>
                <a:cs typeface="Playfair Display SC Italics"/>
                <a:sym typeface="Playfair Display SC Italics"/>
              </a:rPr>
              <a:t>PROCESS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8467" y="-496700"/>
            <a:ext cx="9818369" cy="10818248"/>
            <a:chOff x="0" y="0"/>
            <a:chExt cx="2341490" cy="25799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490" cy="2579942"/>
            </a:xfrm>
            <a:custGeom>
              <a:avLst/>
              <a:gdLst/>
              <a:ahLst/>
              <a:cxnLst/>
              <a:rect l="l" t="t" r="r" b="b"/>
              <a:pathLst>
                <a:path w="2341490" h="2579942">
                  <a:moveTo>
                    <a:pt x="0" y="0"/>
                  </a:moveTo>
                  <a:lnTo>
                    <a:pt x="2341490" y="0"/>
                  </a:lnTo>
                  <a:lnTo>
                    <a:pt x="2341490" y="2579942"/>
                  </a:lnTo>
                  <a:lnTo>
                    <a:pt x="0" y="2579942"/>
                  </a:lnTo>
                  <a:close/>
                </a:path>
              </a:pathLst>
            </a:custGeom>
            <a:solidFill>
              <a:srgbClr val="395269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41490" cy="2618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28" y="0"/>
            <a:ext cx="8838177" cy="10287000"/>
            <a:chOff x="0" y="0"/>
            <a:chExt cx="812800" cy="946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46041"/>
            </a:xfrm>
            <a:custGeom>
              <a:avLst/>
              <a:gdLst/>
              <a:ahLst/>
              <a:cxnLst/>
              <a:rect l="l" t="t" r="r" b="b"/>
              <a:pathLst>
                <a:path w="812800" h="946041">
                  <a:moveTo>
                    <a:pt x="406400" y="0"/>
                  </a:moveTo>
                  <a:cubicBezTo>
                    <a:pt x="181951" y="0"/>
                    <a:pt x="0" y="211778"/>
                    <a:pt x="0" y="473020"/>
                  </a:cubicBezTo>
                  <a:cubicBezTo>
                    <a:pt x="0" y="734262"/>
                    <a:pt x="181951" y="946041"/>
                    <a:pt x="406400" y="946041"/>
                  </a:cubicBezTo>
                  <a:cubicBezTo>
                    <a:pt x="630849" y="946041"/>
                    <a:pt x="812800" y="734262"/>
                    <a:pt x="812800" y="473020"/>
                  </a:cubicBezTo>
                  <a:cubicBezTo>
                    <a:pt x="812800" y="21177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0591"/>
              <a:ext cx="660400" cy="80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443311" y="7337036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443311" y="2949964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53305" y="307656"/>
            <a:ext cx="9565057" cy="9693548"/>
          </a:xfrm>
          <a:custGeom>
            <a:avLst/>
            <a:gdLst/>
            <a:ahLst/>
            <a:cxnLst/>
            <a:rect l="l" t="t" r="r" b="b"/>
            <a:pathLst>
              <a:path w="9565057" h="9693548">
                <a:moveTo>
                  <a:pt x="0" y="0"/>
                </a:moveTo>
                <a:lnTo>
                  <a:pt x="9565057" y="0"/>
                </a:lnTo>
                <a:lnTo>
                  <a:pt x="9565057" y="9693548"/>
                </a:lnTo>
                <a:lnTo>
                  <a:pt x="0" y="9693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" r="-5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3311" y="4784391"/>
            <a:ext cx="8124386" cy="93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FINANCE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2039" y="566738"/>
            <a:ext cx="8124386" cy="12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  <a:spcBef>
                <a:spcPct val="0"/>
              </a:spcBef>
            </a:pPr>
            <a:r>
              <a:rPr lang="en-US" sz="9999" spc="-229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BUDGET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71908" y="3005987"/>
            <a:ext cx="8124386" cy="96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9"/>
              </a:lnSpc>
              <a:spcBef>
                <a:spcPct val="0"/>
              </a:spcBef>
            </a:pPr>
            <a:r>
              <a:rPr lang="en-US" sz="7599" i="1" spc="-174">
                <a:solidFill>
                  <a:srgbClr val="2E2E2E"/>
                </a:solidFill>
                <a:latin typeface="Lora Italics"/>
                <a:ea typeface="Lora Italics"/>
                <a:cs typeface="Lora Italics"/>
                <a:sym typeface="Lora Italics"/>
              </a:rPr>
              <a:t>in Total Revenues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5509" y="2273195"/>
            <a:ext cx="6721971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spc="-229">
                <a:solidFill>
                  <a:srgbClr val="61694A"/>
                </a:solidFill>
                <a:latin typeface="Playfair Display SC Bold"/>
                <a:ea typeface="Playfair Display SC Bold"/>
                <a:cs typeface="Playfair Display SC Bold"/>
                <a:sym typeface="Playfair Display SC Bold"/>
              </a:rPr>
              <a:t>$94,875,085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9784" y="6070475"/>
            <a:ext cx="6893421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spc="-229">
                <a:solidFill>
                  <a:srgbClr val="395269"/>
                </a:solidFill>
                <a:latin typeface="Playfair Display SC Bold"/>
                <a:ea typeface="Playfair Display SC Bold"/>
                <a:cs typeface="Playfair Display SC Bold"/>
                <a:sym typeface="Playfair Display SC Bold"/>
              </a:rPr>
              <a:t>$96,483,605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71908" y="6803267"/>
            <a:ext cx="9549035" cy="96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9"/>
              </a:lnSpc>
              <a:spcBef>
                <a:spcPct val="0"/>
              </a:spcBef>
            </a:pPr>
            <a:r>
              <a:rPr lang="en-US" sz="7599" i="1" spc="-174">
                <a:solidFill>
                  <a:srgbClr val="2E2E2E"/>
                </a:solidFill>
                <a:latin typeface="Lora Italics"/>
                <a:ea typeface="Lora Italics"/>
                <a:cs typeface="Lora Italics"/>
                <a:sym typeface="Lora Italics"/>
              </a:rPr>
              <a:t>in Total Expenditures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182" y="2887615"/>
            <a:ext cx="9110011" cy="5598896"/>
          </a:xfrm>
          <a:custGeom>
            <a:avLst/>
            <a:gdLst/>
            <a:ahLst/>
            <a:cxnLst/>
            <a:rect l="l" t="t" r="r" b="b"/>
            <a:pathLst>
              <a:path w="9110011" h="5598896">
                <a:moveTo>
                  <a:pt x="0" y="0"/>
                </a:moveTo>
                <a:lnTo>
                  <a:pt x="9110011" y="0"/>
                </a:lnTo>
                <a:lnTo>
                  <a:pt x="9110011" y="5598897"/>
                </a:lnTo>
                <a:lnTo>
                  <a:pt x="0" y="5598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4" r="-11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62740" y="450516"/>
            <a:ext cx="14362521" cy="1846471"/>
            <a:chOff x="0" y="0"/>
            <a:chExt cx="3782722" cy="486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2721" cy="486313"/>
            </a:xfrm>
            <a:custGeom>
              <a:avLst/>
              <a:gdLst/>
              <a:ahLst/>
              <a:cxnLst/>
              <a:rect l="l" t="t" r="r" b="b"/>
              <a:pathLst>
                <a:path w="3782721" h="486313">
                  <a:moveTo>
                    <a:pt x="0" y="0"/>
                  </a:moveTo>
                  <a:lnTo>
                    <a:pt x="3782721" y="0"/>
                  </a:lnTo>
                  <a:lnTo>
                    <a:pt x="3782721" y="486313"/>
                  </a:lnTo>
                  <a:lnTo>
                    <a:pt x="0" y="486313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82722" cy="524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81807" y="817606"/>
            <a:ext cx="8124386" cy="93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b="1" spc="-174">
                <a:solidFill>
                  <a:srgbClr val="FFFFFF"/>
                </a:solidFill>
                <a:latin typeface="Playfair Display SC Bold"/>
                <a:ea typeface="Playfair Display SC Bold"/>
                <a:cs typeface="Playfair Display SC Bold"/>
                <a:sym typeface="Playfair Display SC Bold"/>
              </a:rPr>
              <a:t>BUDGET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29193" y="4213725"/>
            <a:ext cx="8124386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Total Sales Tax Revenue: </a:t>
            </a:r>
          </a:p>
          <a:p>
            <a:pPr algn="ctr">
              <a:lnSpc>
                <a:spcPts val="4050"/>
              </a:lnSpc>
            </a:pPr>
            <a:endParaRPr lang="en-US" sz="4500" spc="-103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4050"/>
              </a:lnSpc>
            </a:pPr>
            <a:endParaRPr lang="en-US" sz="4500" spc="-103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 a 1.5% increase from last Fiscal Year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29193" y="4842511"/>
            <a:ext cx="8124386" cy="78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9"/>
              </a:lnSpc>
              <a:spcBef>
                <a:spcPct val="0"/>
              </a:spcBef>
            </a:pPr>
            <a:r>
              <a:rPr lang="en-US" sz="6299" b="1" i="1" spc="-144">
                <a:solidFill>
                  <a:srgbClr val="61694A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$12,491,994.94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441" y="539178"/>
            <a:ext cx="8369383" cy="5037232"/>
          </a:xfrm>
          <a:custGeom>
            <a:avLst/>
            <a:gdLst/>
            <a:ahLst/>
            <a:cxnLst/>
            <a:rect l="l" t="t" r="r" b="b"/>
            <a:pathLst>
              <a:path w="8369383" h="5037232">
                <a:moveTo>
                  <a:pt x="0" y="0"/>
                </a:moveTo>
                <a:lnTo>
                  <a:pt x="8369383" y="0"/>
                </a:lnTo>
                <a:lnTo>
                  <a:pt x="8369383" y="5037232"/>
                </a:lnTo>
                <a:lnTo>
                  <a:pt x="0" y="5037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34914" y="4884892"/>
            <a:ext cx="8721760" cy="5242334"/>
          </a:xfrm>
          <a:custGeom>
            <a:avLst/>
            <a:gdLst/>
            <a:ahLst/>
            <a:cxnLst/>
            <a:rect l="l" t="t" r="r" b="b"/>
            <a:pathLst>
              <a:path w="8721760" h="5242334">
                <a:moveTo>
                  <a:pt x="0" y="0"/>
                </a:moveTo>
                <a:lnTo>
                  <a:pt x="8721759" y="0"/>
                </a:lnTo>
                <a:lnTo>
                  <a:pt x="8721759" y="5242334"/>
                </a:lnTo>
                <a:lnTo>
                  <a:pt x="0" y="524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34914" y="389594"/>
            <a:ext cx="8124386" cy="93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COST OF LIVING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4914" y="1866796"/>
            <a:ext cx="8124386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Huntsville has a significantly lower property tax rate compared to benchmark cities, at </a:t>
            </a:r>
            <a:r>
              <a:rPr lang="en-US" sz="4500" b="1" spc="-103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.</a:t>
            </a:r>
            <a:r>
              <a:rPr lang="en-US" sz="4500" b="1" i="1" spc="-103">
                <a:solidFill>
                  <a:srgbClr val="2E2E2E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3074%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939" y="6644763"/>
            <a:ext cx="8124386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Huntsville has one of the lower average costs of home compared to benchmark cities, at </a:t>
            </a:r>
            <a:r>
              <a:rPr lang="en-US" sz="4500" b="1" i="1" spc="-103">
                <a:solidFill>
                  <a:srgbClr val="61694A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$252,320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38791" y="9718586"/>
            <a:ext cx="1345049" cy="33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-66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Waxahachie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8438" y="5184831"/>
            <a:ext cx="8124386" cy="370541"/>
            <a:chOff x="0" y="0"/>
            <a:chExt cx="2139756" cy="975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9756" cy="97591"/>
            </a:xfrm>
            <a:custGeom>
              <a:avLst/>
              <a:gdLst/>
              <a:ahLst/>
              <a:cxnLst/>
              <a:rect l="l" t="t" r="r" b="b"/>
              <a:pathLst>
                <a:path w="2139756" h="97591">
                  <a:moveTo>
                    <a:pt x="0" y="0"/>
                  </a:moveTo>
                  <a:lnTo>
                    <a:pt x="2139756" y="0"/>
                  </a:lnTo>
                  <a:lnTo>
                    <a:pt x="2139756" y="97591"/>
                  </a:lnTo>
                  <a:lnTo>
                    <a:pt x="0" y="97591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39756" cy="135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89779" y="5143500"/>
            <a:ext cx="1570169" cy="342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Waxahachie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9947" y="5061208"/>
            <a:ext cx="1022955" cy="515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San </a:t>
            </a:r>
          </a:p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Marcos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29660" y="5184831"/>
            <a:ext cx="806793" cy="267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Lufkin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25223" y="5241028"/>
            <a:ext cx="595847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Kyle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828" y="5236182"/>
            <a:ext cx="1271171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Texas City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62348" y="5236182"/>
            <a:ext cx="1308025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Huntsville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732287" y="9674986"/>
            <a:ext cx="8124386" cy="370541"/>
            <a:chOff x="0" y="0"/>
            <a:chExt cx="2139756" cy="975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9756" cy="97591"/>
            </a:xfrm>
            <a:custGeom>
              <a:avLst/>
              <a:gdLst/>
              <a:ahLst/>
              <a:cxnLst/>
              <a:rect l="l" t="t" r="r" b="b"/>
              <a:pathLst>
                <a:path w="2139756" h="97591">
                  <a:moveTo>
                    <a:pt x="0" y="0"/>
                  </a:moveTo>
                  <a:lnTo>
                    <a:pt x="2139756" y="0"/>
                  </a:lnTo>
                  <a:lnTo>
                    <a:pt x="2139756" y="97591"/>
                  </a:lnTo>
                  <a:lnTo>
                    <a:pt x="0" y="97591"/>
                  </a:lnTo>
                  <a:close/>
                </a:path>
              </a:pathLst>
            </a:custGeom>
            <a:solidFill>
              <a:srgbClr val="1560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139756" cy="135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538791" y="9718585"/>
            <a:ext cx="1546868" cy="335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Waxahachie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95660" y="9625307"/>
            <a:ext cx="1101446" cy="51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San </a:t>
            </a:r>
          </a:p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Marcos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80160" y="9731150"/>
            <a:ext cx="808063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Lufkin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2988" y="9747908"/>
            <a:ext cx="593154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Kyle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18436" y="9625306"/>
            <a:ext cx="1147762" cy="50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Texas</a:t>
            </a:r>
          </a:p>
          <a:p>
            <a:pPr algn="ctr">
              <a:lnSpc>
                <a:spcPts val="1980"/>
              </a:lnSpc>
            </a:pPr>
            <a:r>
              <a:rPr lang="en-US" sz="2000" spc="-66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City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466198" y="9674082"/>
            <a:ext cx="1147762" cy="258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2000" spc="-66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Huntsville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0326" y="1885950"/>
            <a:ext cx="9373872" cy="6114912"/>
          </a:xfrm>
          <a:custGeom>
            <a:avLst/>
            <a:gdLst/>
            <a:ahLst/>
            <a:cxnLst/>
            <a:rect l="l" t="t" r="r" b="b"/>
            <a:pathLst>
              <a:path w="9373872" h="6114912">
                <a:moveTo>
                  <a:pt x="0" y="0"/>
                </a:moveTo>
                <a:lnTo>
                  <a:pt x="9373872" y="0"/>
                </a:lnTo>
                <a:lnTo>
                  <a:pt x="9373872" y="6114912"/>
                </a:lnTo>
                <a:lnTo>
                  <a:pt x="0" y="611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6" r="-1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4621" y="2884364"/>
            <a:ext cx="8124386" cy="93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COST OF LIVING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4621" y="4313872"/>
            <a:ext cx="8124386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For a home appraised at $250,000, the total monthly property tax payment is </a:t>
            </a:r>
            <a:r>
              <a:rPr lang="en-US" sz="4500" b="1" spc="-103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$71.77</a:t>
            </a: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, which is allocated to various city services. Here’s how it breaks down: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1705" y="8440698"/>
            <a:ext cx="1625047" cy="1635204"/>
          </a:xfrm>
          <a:custGeom>
            <a:avLst/>
            <a:gdLst/>
            <a:ahLst/>
            <a:cxnLst/>
            <a:rect l="l" t="t" r="r" b="b"/>
            <a:pathLst>
              <a:path w="1625047" h="1635204">
                <a:moveTo>
                  <a:pt x="0" y="0"/>
                </a:moveTo>
                <a:lnTo>
                  <a:pt x="1625047" y="0"/>
                </a:lnTo>
                <a:lnTo>
                  <a:pt x="1625047" y="1635204"/>
                </a:lnTo>
                <a:lnTo>
                  <a:pt x="0" y="1635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22994"/>
            <a:ext cx="9989460" cy="5572214"/>
          </a:xfrm>
          <a:custGeom>
            <a:avLst/>
            <a:gdLst/>
            <a:ahLst/>
            <a:cxnLst/>
            <a:rect l="l" t="t" r="r" b="b"/>
            <a:pathLst>
              <a:path w="9989460" h="5572214">
                <a:moveTo>
                  <a:pt x="0" y="0"/>
                </a:moveTo>
                <a:lnTo>
                  <a:pt x="9989460" y="0"/>
                </a:lnTo>
                <a:lnTo>
                  <a:pt x="9989460" y="5572214"/>
                </a:lnTo>
                <a:lnTo>
                  <a:pt x="0" y="5572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989460" y="0"/>
            <a:ext cx="8497503" cy="10309994"/>
          </a:xfrm>
          <a:custGeom>
            <a:avLst/>
            <a:gdLst/>
            <a:ahLst/>
            <a:cxnLst/>
            <a:rect l="l" t="t" r="r" b="b"/>
            <a:pathLst>
              <a:path w="8497503" h="10309994">
                <a:moveTo>
                  <a:pt x="0" y="0"/>
                </a:moveTo>
                <a:lnTo>
                  <a:pt x="8497503" y="0"/>
                </a:lnTo>
                <a:lnTo>
                  <a:pt x="8497503" y="10309994"/>
                </a:lnTo>
                <a:lnTo>
                  <a:pt x="0" y="10309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50" r="-370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65954" y="7055534"/>
            <a:ext cx="10055415" cy="177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7800" b="1" spc="-179">
                <a:solidFill>
                  <a:srgbClr val="000000"/>
                </a:solidFill>
                <a:latin typeface="Playfair Display SC Bold"/>
                <a:ea typeface="Playfair Display SC Bold"/>
                <a:cs typeface="Playfair Display SC Bold"/>
                <a:sym typeface="Playfair Display SC Bold"/>
              </a:rPr>
              <a:t>INFRASTRUCTURE</a:t>
            </a:r>
          </a:p>
          <a:p>
            <a:pPr marL="0" lvl="0" indent="0" algn="ctr">
              <a:lnSpc>
                <a:spcPts val="6480"/>
              </a:lnSpc>
              <a:spcBef>
                <a:spcPct val="0"/>
              </a:spcBef>
            </a:pPr>
            <a:endParaRPr lang="en-US" sz="7800" b="1" spc="-179">
              <a:solidFill>
                <a:srgbClr val="000000"/>
              </a:solidFill>
              <a:latin typeface="Playfair Display SC Bold"/>
              <a:ea typeface="Playfair Display SC Bold"/>
              <a:cs typeface="Playfair Display SC Bold"/>
              <a:sym typeface="Playfair Display SC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770127" y="5023632"/>
            <a:ext cx="4762" cy="5733557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51151" y="0"/>
            <a:ext cx="9916709" cy="10856687"/>
            <a:chOff x="0" y="0"/>
            <a:chExt cx="2364942" cy="2589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4942" cy="2589109"/>
            </a:xfrm>
            <a:custGeom>
              <a:avLst/>
              <a:gdLst/>
              <a:ahLst/>
              <a:cxnLst/>
              <a:rect l="l" t="t" r="r" b="b"/>
              <a:pathLst>
                <a:path w="2364942" h="2589109">
                  <a:moveTo>
                    <a:pt x="0" y="0"/>
                  </a:moveTo>
                  <a:lnTo>
                    <a:pt x="2364942" y="0"/>
                  </a:lnTo>
                  <a:lnTo>
                    <a:pt x="2364942" y="2589109"/>
                  </a:lnTo>
                  <a:lnTo>
                    <a:pt x="0" y="2589109"/>
                  </a:lnTo>
                  <a:close/>
                </a:path>
              </a:pathLst>
            </a:custGeom>
            <a:solidFill>
              <a:srgbClr val="ECEC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64942" cy="2627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21705" y="8440698"/>
            <a:ext cx="1625047" cy="1635204"/>
          </a:xfrm>
          <a:custGeom>
            <a:avLst/>
            <a:gdLst/>
            <a:ahLst/>
            <a:cxnLst/>
            <a:rect l="l" t="t" r="r" b="b"/>
            <a:pathLst>
              <a:path w="1625047" h="1635204">
                <a:moveTo>
                  <a:pt x="0" y="0"/>
                </a:moveTo>
                <a:lnTo>
                  <a:pt x="1625047" y="0"/>
                </a:lnTo>
                <a:lnTo>
                  <a:pt x="1625047" y="1635204"/>
                </a:lnTo>
                <a:lnTo>
                  <a:pt x="0" y="1635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8779652" cy="5023628"/>
            <a:chOff x="0" y="0"/>
            <a:chExt cx="2093776" cy="11980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776" cy="1198038"/>
            </a:xfrm>
            <a:custGeom>
              <a:avLst/>
              <a:gdLst/>
              <a:ahLst/>
              <a:cxnLst/>
              <a:rect l="l" t="t" r="r" b="b"/>
              <a:pathLst>
                <a:path w="2093776" h="1198038">
                  <a:moveTo>
                    <a:pt x="0" y="0"/>
                  </a:moveTo>
                  <a:lnTo>
                    <a:pt x="2093776" y="0"/>
                  </a:lnTo>
                  <a:lnTo>
                    <a:pt x="2093776" y="1198038"/>
                  </a:lnTo>
                  <a:lnTo>
                    <a:pt x="0" y="1198038"/>
                  </a:lnTo>
                  <a:close/>
                </a:path>
              </a:pathLst>
            </a:custGeom>
            <a:solidFill>
              <a:srgbClr val="395269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93776" cy="1236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5023632"/>
            <a:ext cx="8770127" cy="5263368"/>
          </a:xfrm>
          <a:custGeom>
            <a:avLst/>
            <a:gdLst/>
            <a:ahLst/>
            <a:cxnLst/>
            <a:rect l="l" t="t" r="r" b="b"/>
            <a:pathLst>
              <a:path w="8770127" h="5263368">
                <a:moveTo>
                  <a:pt x="0" y="0"/>
                </a:moveTo>
                <a:lnTo>
                  <a:pt x="8770127" y="0"/>
                </a:lnTo>
                <a:lnTo>
                  <a:pt x="8770127" y="5263368"/>
                </a:lnTo>
                <a:lnTo>
                  <a:pt x="0" y="5263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0" b="-4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81246" y="2139371"/>
            <a:ext cx="8407635" cy="96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7800" spc="-17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I-45 Expansion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82598" y="3217632"/>
            <a:ext cx="7976702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3599"/>
              </a:lnSpc>
              <a:buFont typeface="Arial"/>
              <a:buChar char="•"/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Phase: </a:t>
            </a:r>
            <a:r>
              <a:rPr lang="en-US" sz="3999" spc="-91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Milestone 3 and Milestone 4 (4A, 4B, and 4C)</a:t>
            </a:r>
          </a:p>
          <a:p>
            <a:pPr algn="l">
              <a:lnSpc>
                <a:spcPts val="3599"/>
              </a:lnSpc>
            </a:pPr>
            <a:endParaRPr lang="en-US" sz="3999" spc="-91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marL="863599" lvl="1" indent="-431800" algn="l">
              <a:lnSpc>
                <a:spcPts val="3599"/>
              </a:lnSpc>
              <a:buFont typeface="Arial"/>
              <a:buChar char="•"/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Timeline: </a:t>
            </a:r>
          </a:p>
          <a:p>
            <a:pPr marL="1727199" lvl="2" indent="-575733" algn="l">
              <a:lnSpc>
                <a:spcPts val="3599"/>
              </a:lnSpc>
              <a:buFont typeface="Arial"/>
              <a:buChar char="⚬"/>
            </a:pPr>
            <a:r>
              <a:rPr lang="en-US" sz="3999" spc="-91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Smither Overpass closure February 17, 2025</a:t>
            </a:r>
          </a:p>
          <a:p>
            <a:pPr marL="1727199" lvl="2" indent="-575733" algn="l">
              <a:lnSpc>
                <a:spcPts val="3599"/>
              </a:lnSpc>
              <a:buFont typeface="Arial"/>
              <a:buChar char="⚬"/>
            </a:pPr>
            <a:r>
              <a:rPr lang="en-US" sz="3999" spc="-91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Bridge reopening summer 2025</a:t>
            </a:r>
          </a:p>
          <a:p>
            <a:pPr marL="863599" lvl="1" indent="-431800" algn="l">
              <a:lnSpc>
                <a:spcPts val="3599"/>
              </a:lnSpc>
              <a:buFont typeface="Arial"/>
              <a:buChar char="•"/>
            </a:pPr>
            <a:r>
              <a:rPr lang="en-US" sz="3999" b="1" spc="-91">
                <a:solidFill>
                  <a:srgbClr val="2E2E2E"/>
                </a:solidFill>
                <a:latin typeface="Lora Bold"/>
                <a:ea typeface="Lora Bold"/>
                <a:cs typeface="Lora Bold"/>
                <a:sym typeface="Lora Bold"/>
              </a:rPr>
              <a:t>Estimated Completion: </a:t>
            </a:r>
            <a:r>
              <a:rPr lang="en-US" sz="3999" spc="-91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Late 2027</a:t>
            </a:r>
          </a:p>
          <a:p>
            <a:pPr algn="l">
              <a:lnSpc>
                <a:spcPts val="3599"/>
              </a:lnSpc>
            </a:pPr>
            <a:endParaRPr lang="en-US" sz="3999" spc="-91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67132" y="1807946"/>
            <a:ext cx="8407635" cy="96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7800" spc="-179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TxDOT Updates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770127" y="5023632"/>
            <a:ext cx="4762" cy="5733557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51151" y="0"/>
            <a:ext cx="9916709" cy="10856687"/>
            <a:chOff x="0" y="0"/>
            <a:chExt cx="2364942" cy="2589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4942" cy="2589109"/>
            </a:xfrm>
            <a:custGeom>
              <a:avLst/>
              <a:gdLst/>
              <a:ahLst/>
              <a:cxnLst/>
              <a:rect l="l" t="t" r="r" b="b"/>
              <a:pathLst>
                <a:path w="2364942" h="2589109">
                  <a:moveTo>
                    <a:pt x="0" y="0"/>
                  </a:moveTo>
                  <a:lnTo>
                    <a:pt x="2364942" y="0"/>
                  </a:lnTo>
                  <a:lnTo>
                    <a:pt x="2364942" y="2589109"/>
                  </a:lnTo>
                  <a:lnTo>
                    <a:pt x="0" y="2589109"/>
                  </a:lnTo>
                  <a:close/>
                </a:path>
              </a:pathLst>
            </a:custGeom>
            <a:solidFill>
              <a:srgbClr val="ECECD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64942" cy="2627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21705" y="8440698"/>
            <a:ext cx="1625047" cy="1635204"/>
          </a:xfrm>
          <a:custGeom>
            <a:avLst/>
            <a:gdLst/>
            <a:ahLst/>
            <a:cxnLst/>
            <a:rect l="l" t="t" r="r" b="b"/>
            <a:pathLst>
              <a:path w="1625047" h="1635204">
                <a:moveTo>
                  <a:pt x="0" y="0"/>
                </a:moveTo>
                <a:lnTo>
                  <a:pt x="1625047" y="0"/>
                </a:lnTo>
                <a:lnTo>
                  <a:pt x="1625047" y="1635204"/>
                </a:lnTo>
                <a:lnTo>
                  <a:pt x="0" y="1635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8779652" cy="5023628"/>
            <a:chOff x="0" y="0"/>
            <a:chExt cx="2093776" cy="11980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776" cy="1198038"/>
            </a:xfrm>
            <a:custGeom>
              <a:avLst/>
              <a:gdLst/>
              <a:ahLst/>
              <a:cxnLst/>
              <a:rect l="l" t="t" r="r" b="b"/>
              <a:pathLst>
                <a:path w="2093776" h="1198038">
                  <a:moveTo>
                    <a:pt x="0" y="0"/>
                  </a:moveTo>
                  <a:lnTo>
                    <a:pt x="2093776" y="0"/>
                  </a:lnTo>
                  <a:lnTo>
                    <a:pt x="2093776" y="1198038"/>
                  </a:lnTo>
                  <a:lnTo>
                    <a:pt x="0" y="1198038"/>
                  </a:lnTo>
                  <a:close/>
                </a:path>
              </a:pathLst>
            </a:custGeom>
            <a:solidFill>
              <a:srgbClr val="395269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93776" cy="1236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5023632"/>
            <a:ext cx="8770127" cy="5263368"/>
          </a:xfrm>
          <a:custGeom>
            <a:avLst/>
            <a:gdLst/>
            <a:ahLst/>
            <a:cxnLst/>
            <a:rect l="l" t="t" r="r" b="b"/>
            <a:pathLst>
              <a:path w="8770127" h="5263368">
                <a:moveTo>
                  <a:pt x="0" y="0"/>
                </a:moveTo>
                <a:lnTo>
                  <a:pt x="8770127" y="0"/>
                </a:lnTo>
                <a:lnTo>
                  <a:pt x="8770127" y="5263368"/>
                </a:lnTo>
                <a:lnTo>
                  <a:pt x="0" y="5263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0" b="-49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222347" y="5023628"/>
            <a:ext cx="8997236" cy="5725179"/>
          </a:xfrm>
          <a:custGeom>
            <a:avLst/>
            <a:gdLst/>
            <a:ahLst/>
            <a:cxnLst/>
            <a:rect l="l" t="t" r="r" b="b"/>
            <a:pathLst>
              <a:path w="8997236" h="5725179">
                <a:moveTo>
                  <a:pt x="0" y="0"/>
                </a:moveTo>
                <a:lnTo>
                  <a:pt x="8997236" y="0"/>
                </a:lnTo>
                <a:lnTo>
                  <a:pt x="8997236" y="5725180"/>
                </a:lnTo>
                <a:lnTo>
                  <a:pt x="0" y="572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6365" y="2139371"/>
            <a:ext cx="6964484" cy="96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20"/>
              </a:lnSpc>
              <a:spcBef>
                <a:spcPct val="0"/>
              </a:spcBef>
            </a:pPr>
            <a:r>
              <a:rPr lang="en-US" sz="7800" spc="-17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CIP Projects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47312" y="1985153"/>
            <a:ext cx="8124386" cy="621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4050"/>
              </a:lnSpc>
              <a:buFont typeface="Arial"/>
              <a:buChar char="•"/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McGary Creek Lift Station Expansion</a:t>
            </a:r>
          </a:p>
          <a:p>
            <a:pPr algn="l">
              <a:lnSpc>
                <a:spcPts val="4050"/>
              </a:lnSpc>
            </a:pPr>
            <a:endParaRPr lang="en-US" sz="4500" spc="-103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1" indent="-485775" algn="l">
              <a:lnSpc>
                <a:spcPts val="4050"/>
              </a:lnSpc>
              <a:buFont typeface="Arial"/>
              <a:buChar char="•"/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Tanyard Creek Lift Station Expansion</a:t>
            </a:r>
          </a:p>
          <a:p>
            <a:pPr algn="l">
              <a:lnSpc>
                <a:spcPts val="4050"/>
              </a:lnSpc>
            </a:pPr>
            <a:endParaRPr lang="en-US" sz="4500" spc="-103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1" indent="-485775" algn="l">
              <a:lnSpc>
                <a:spcPts val="4050"/>
              </a:lnSpc>
              <a:buFont typeface="Arial"/>
              <a:buChar char="•"/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Robinson Creek Wastewater Treatment Plant </a:t>
            </a:r>
          </a:p>
          <a:p>
            <a:pPr algn="l">
              <a:lnSpc>
                <a:spcPts val="4050"/>
              </a:lnSpc>
            </a:pPr>
            <a:endParaRPr lang="en-US" sz="4500" spc="-103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1" indent="-485775" algn="l">
              <a:lnSpc>
                <a:spcPts val="4050"/>
              </a:lnSpc>
              <a:buFont typeface="Arial"/>
              <a:buChar char="•"/>
            </a:pPr>
            <a:r>
              <a:rPr lang="en-US" sz="4500" spc="-103">
                <a:solidFill>
                  <a:srgbClr val="2E2E2E"/>
                </a:solidFill>
                <a:latin typeface="Lora"/>
                <a:ea typeface="Lora"/>
                <a:cs typeface="Lora"/>
                <a:sym typeface="Lora"/>
              </a:rPr>
              <a:t>N.B. Davidson Wastewater Treatment Plant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72872" cy="10287000"/>
            <a:chOff x="0" y="0"/>
            <a:chExt cx="1680459" cy="946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459" cy="946041"/>
            </a:xfrm>
            <a:custGeom>
              <a:avLst/>
              <a:gdLst/>
              <a:ahLst/>
              <a:cxnLst/>
              <a:rect l="l" t="t" r="r" b="b"/>
              <a:pathLst>
                <a:path w="1680459" h="946041">
                  <a:moveTo>
                    <a:pt x="840229" y="0"/>
                  </a:moveTo>
                  <a:cubicBezTo>
                    <a:pt x="376183" y="0"/>
                    <a:pt x="0" y="211778"/>
                    <a:pt x="0" y="473020"/>
                  </a:cubicBezTo>
                  <a:cubicBezTo>
                    <a:pt x="0" y="734262"/>
                    <a:pt x="376183" y="946041"/>
                    <a:pt x="840229" y="946041"/>
                  </a:cubicBezTo>
                  <a:cubicBezTo>
                    <a:pt x="1304275" y="946041"/>
                    <a:pt x="1680459" y="734262"/>
                    <a:pt x="1680459" y="473020"/>
                  </a:cubicBezTo>
                  <a:cubicBezTo>
                    <a:pt x="1680459" y="211778"/>
                    <a:pt x="1304275" y="0"/>
                    <a:pt x="8402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7543" y="50591"/>
              <a:ext cx="1365373" cy="80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269225" y="7718454"/>
            <a:ext cx="1576416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645936" y="2209887"/>
            <a:ext cx="14975586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43814" y="4419775"/>
            <a:ext cx="12379830" cy="93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9600" spc="-174" dirty="0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5507" y="6878695"/>
            <a:ext cx="9901859" cy="52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99"/>
              </a:lnSpc>
            </a:pPr>
            <a:endParaRPr lang="en-US" sz="4099" dirty="0">
              <a:solidFill>
                <a:srgbClr val="2E2E2E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8467" y="3676650"/>
            <a:ext cx="9818369" cy="6644898"/>
            <a:chOff x="0" y="0"/>
            <a:chExt cx="2341490" cy="1584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490" cy="1584679"/>
            </a:xfrm>
            <a:custGeom>
              <a:avLst/>
              <a:gdLst/>
              <a:ahLst/>
              <a:cxnLst/>
              <a:rect l="l" t="t" r="r" b="b"/>
              <a:pathLst>
                <a:path w="2341490" h="1584679">
                  <a:moveTo>
                    <a:pt x="0" y="0"/>
                  </a:moveTo>
                  <a:lnTo>
                    <a:pt x="2341490" y="0"/>
                  </a:lnTo>
                  <a:lnTo>
                    <a:pt x="2341490" y="1584679"/>
                  </a:lnTo>
                  <a:lnTo>
                    <a:pt x="0" y="1584679"/>
                  </a:lnTo>
                  <a:close/>
                </a:path>
              </a:pathLst>
            </a:custGeom>
            <a:solidFill>
              <a:srgbClr val="395269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41490" cy="162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28" y="0"/>
            <a:ext cx="8838177" cy="10287000"/>
            <a:chOff x="0" y="0"/>
            <a:chExt cx="812800" cy="946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46041"/>
            </a:xfrm>
            <a:custGeom>
              <a:avLst/>
              <a:gdLst/>
              <a:ahLst/>
              <a:cxnLst/>
              <a:rect l="l" t="t" r="r" b="b"/>
              <a:pathLst>
                <a:path w="812800" h="946041">
                  <a:moveTo>
                    <a:pt x="406400" y="0"/>
                  </a:moveTo>
                  <a:cubicBezTo>
                    <a:pt x="181951" y="0"/>
                    <a:pt x="0" y="211778"/>
                    <a:pt x="0" y="473020"/>
                  </a:cubicBezTo>
                  <a:cubicBezTo>
                    <a:pt x="0" y="734262"/>
                    <a:pt x="181951" y="946041"/>
                    <a:pt x="406400" y="946041"/>
                  </a:cubicBezTo>
                  <a:cubicBezTo>
                    <a:pt x="630849" y="946041"/>
                    <a:pt x="812800" y="734262"/>
                    <a:pt x="812800" y="473020"/>
                  </a:cubicBezTo>
                  <a:cubicBezTo>
                    <a:pt x="812800" y="21177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0591"/>
              <a:ext cx="660400" cy="80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443311" y="7337036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443311" y="2949964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999">
            <a:off x="8858136" y="-34453"/>
            <a:ext cx="9440196" cy="5968833"/>
          </a:xfrm>
          <a:custGeom>
            <a:avLst/>
            <a:gdLst/>
            <a:ahLst/>
            <a:cxnLst/>
            <a:rect l="l" t="t" r="r" b="b"/>
            <a:pathLst>
              <a:path w="9440196" h="5968833">
                <a:moveTo>
                  <a:pt x="20720" y="0"/>
                </a:moveTo>
                <a:lnTo>
                  <a:pt x="9440196" y="32880"/>
                </a:lnTo>
                <a:lnTo>
                  <a:pt x="9419475" y="5968833"/>
                </a:lnTo>
                <a:lnTo>
                  <a:pt x="0" y="5935953"/>
                </a:lnTo>
                <a:lnTo>
                  <a:pt x="20720" y="0"/>
                </a:lnTo>
                <a:close/>
              </a:path>
            </a:pathLst>
          </a:custGeom>
          <a:blipFill>
            <a:blip r:embed="rId2"/>
            <a:stretch>
              <a:fillRect l="-7351" t="-10470" r="-7351" b="-104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3311" y="4136040"/>
            <a:ext cx="8124386" cy="180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PUBLIC </a:t>
            </a:r>
          </a:p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PROJECTS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471" y="86639"/>
            <a:ext cx="7834954" cy="2224245"/>
            <a:chOff x="0" y="0"/>
            <a:chExt cx="3170722" cy="90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0722" cy="900128"/>
            </a:xfrm>
            <a:custGeom>
              <a:avLst/>
              <a:gdLst/>
              <a:ahLst/>
              <a:cxnLst/>
              <a:rect l="l" t="t" r="r" b="b"/>
              <a:pathLst>
                <a:path w="3170722" h="900128">
                  <a:moveTo>
                    <a:pt x="0" y="0"/>
                  </a:moveTo>
                  <a:lnTo>
                    <a:pt x="3170722" y="0"/>
                  </a:lnTo>
                  <a:lnTo>
                    <a:pt x="3170722" y="900128"/>
                  </a:lnTo>
                  <a:lnTo>
                    <a:pt x="0" y="900128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70722" cy="938228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50919" y="-83423"/>
            <a:ext cx="9058386" cy="11109937"/>
            <a:chOff x="0" y="0"/>
            <a:chExt cx="3665832" cy="44960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65832" cy="4496072"/>
            </a:xfrm>
            <a:custGeom>
              <a:avLst/>
              <a:gdLst/>
              <a:ahLst/>
              <a:cxnLst/>
              <a:rect l="l" t="t" r="r" b="b"/>
              <a:pathLst>
                <a:path w="3665832" h="4496072">
                  <a:moveTo>
                    <a:pt x="0" y="0"/>
                  </a:moveTo>
                  <a:lnTo>
                    <a:pt x="3665832" y="0"/>
                  </a:lnTo>
                  <a:lnTo>
                    <a:pt x="3665832" y="4496072"/>
                  </a:lnTo>
                  <a:lnTo>
                    <a:pt x="0" y="4496072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65832" cy="4534172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050919" y="0"/>
            <a:ext cx="8567101" cy="5046627"/>
          </a:xfrm>
          <a:custGeom>
            <a:avLst/>
            <a:gdLst/>
            <a:ahLst/>
            <a:cxnLst/>
            <a:rect l="l" t="t" r="r" b="b"/>
            <a:pathLst>
              <a:path w="8567101" h="5046627">
                <a:moveTo>
                  <a:pt x="0" y="0"/>
                </a:moveTo>
                <a:lnTo>
                  <a:pt x="8567101" y="0"/>
                </a:lnTo>
                <a:lnTo>
                  <a:pt x="8567101" y="5046627"/>
                </a:lnTo>
                <a:lnTo>
                  <a:pt x="0" y="5046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2" r="-28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050919" y="5046627"/>
            <a:ext cx="8567101" cy="5425322"/>
          </a:xfrm>
          <a:custGeom>
            <a:avLst/>
            <a:gdLst/>
            <a:ahLst/>
            <a:cxnLst/>
            <a:rect l="l" t="t" r="r" b="b"/>
            <a:pathLst>
              <a:path w="8567101" h="5425322">
                <a:moveTo>
                  <a:pt x="0" y="0"/>
                </a:moveTo>
                <a:lnTo>
                  <a:pt x="8567101" y="0"/>
                </a:lnTo>
                <a:lnTo>
                  <a:pt x="8567101" y="5425321"/>
                </a:lnTo>
                <a:lnTo>
                  <a:pt x="0" y="5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12" b="-1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09396" y="382533"/>
            <a:ext cx="5979103" cy="183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5"/>
              </a:lnSpc>
            </a:pPr>
            <a:r>
              <a:rPr lang="en-US" sz="7599" b="1" spc="-25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NEW CITY HALL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81471" y="2822382"/>
            <a:ext cx="7834954" cy="6435918"/>
            <a:chOff x="0" y="0"/>
            <a:chExt cx="3170722" cy="26045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0722" cy="2604547"/>
            </a:xfrm>
            <a:custGeom>
              <a:avLst/>
              <a:gdLst/>
              <a:ahLst/>
              <a:cxnLst/>
              <a:rect l="l" t="t" r="r" b="b"/>
              <a:pathLst>
                <a:path w="3170722" h="2604547">
                  <a:moveTo>
                    <a:pt x="0" y="0"/>
                  </a:moveTo>
                  <a:lnTo>
                    <a:pt x="3170722" y="0"/>
                  </a:lnTo>
                  <a:lnTo>
                    <a:pt x="3170722" y="2604547"/>
                  </a:lnTo>
                  <a:lnTo>
                    <a:pt x="0" y="2604547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170722" cy="2642647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91864" y="3054350"/>
            <a:ext cx="8025849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START DATE:</a:t>
            </a: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May 2023</a:t>
            </a:r>
          </a:p>
          <a:p>
            <a:pPr algn="l">
              <a:lnSpc>
                <a:spcPts val="5599"/>
              </a:lnSpc>
            </a:pPr>
            <a:endParaRPr lang="en-US" sz="3999" spc="-13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ESTIMATED COMPLETION:</a:t>
            </a: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May 2025</a:t>
            </a:r>
          </a:p>
          <a:p>
            <a:pPr algn="l">
              <a:lnSpc>
                <a:spcPts val="5599"/>
              </a:lnSpc>
            </a:pPr>
            <a:endParaRPr lang="en-US" sz="3999" spc="-13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COST: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$ 27,573,156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471" y="86639"/>
            <a:ext cx="7834954" cy="2224245"/>
            <a:chOff x="0" y="0"/>
            <a:chExt cx="3170722" cy="90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0722" cy="900128"/>
            </a:xfrm>
            <a:custGeom>
              <a:avLst/>
              <a:gdLst/>
              <a:ahLst/>
              <a:cxnLst/>
              <a:rect l="l" t="t" r="r" b="b"/>
              <a:pathLst>
                <a:path w="3170722" h="900128">
                  <a:moveTo>
                    <a:pt x="0" y="0"/>
                  </a:moveTo>
                  <a:lnTo>
                    <a:pt x="3170722" y="0"/>
                  </a:lnTo>
                  <a:lnTo>
                    <a:pt x="3170722" y="900128"/>
                  </a:lnTo>
                  <a:lnTo>
                    <a:pt x="0" y="900128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70722" cy="938228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50919" y="-83423"/>
            <a:ext cx="9058386" cy="11109937"/>
            <a:chOff x="0" y="0"/>
            <a:chExt cx="3665832" cy="44960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65832" cy="4496072"/>
            </a:xfrm>
            <a:custGeom>
              <a:avLst/>
              <a:gdLst/>
              <a:ahLst/>
              <a:cxnLst/>
              <a:rect l="l" t="t" r="r" b="b"/>
              <a:pathLst>
                <a:path w="3665832" h="4496072">
                  <a:moveTo>
                    <a:pt x="0" y="0"/>
                  </a:moveTo>
                  <a:lnTo>
                    <a:pt x="3665832" y="0"/>
                  </a:lnTo>
                  <a:lnTo>
                    <a:pt x="3665832" y="4496072"/>
                  </a:lnTo>
                  <a:lnTo>
                    <a:pt x="0" y="4496072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65832" cy="4534172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1471" y="2822382"/>
            <a:ext cx="7834954" cy="6435918"/>
            <a:chOff x="0" y="0"/>
            <a:chExt cx="3170722" cy="26045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70722" cy="2604547"/>
            </a:xfrm>
            <a:custGeom>
              <a:avLst/>
              <a:gdLst/>
              <a:ahLst/>
              <a:cxnLst/>
              <a:rect l="l" t="t" r="r" b="b"/>
              <a:pathLst>
                <a:path w="3170722" h="2604547">
                  <a:moveTo>
                    <a:pt x="0" y="0"/>
                  </a:moveTo>
                  <a:lnTo>
                    <a:pt x="3170722" y="0"/>
                  </a:lnTo>
                  <a:lnTo>
                    <a:pt x="3170722" y="2604547"/>
                  </a:lnTo>
                  <a:lnTo>
                    <a:pt x="0" y="2604547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70722" cy="2642647"/>
            </a:xfrm>
            <a:prstGeom prst="rect">
              <a:avLst/>
            </a:prstGeom>
          </p:spPr>
          <p:txBody>
            <a:bodyPr lIns="33061" tIns="33061" rIns="33061" bIns="33061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050919" y="2310884"/>
            <a:ext cx="9058386" cy="5143500"/>
          </a:xfrm>
          <a:custGeom>
            <a:avLst/>
            <a:gdLst/>
            <a:ahLst/>
            <a:cxnLst/>
            <a:rect l="l" t="t" r="r" b="b"/>
            <a:pathLst>
              <a:path w="9058386" h="5143500">
                <a:moveTo>
                  <a:pt x="0" y="0"/>
                </a:moveTo>
                <a:lnTo>
                  <a:pt x="9058386" y="0"/>
                </a:lnTo>
                <a:lnTo>
                  <a:pt x="905838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77" r="-22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09396" y="382533"/>
            <a:ext cx="5979103" cy="183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5"/>
              </a:lnSpc>
            </a:pPr>
            <a:r>
              <a:rPr lang="en-US" sz="7599" b="1" spc="-25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SERVICE CENTER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1864" y="3054350"/>
            <a:ext cx="8025849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START DATE:</a:t>
            </a: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MARCH 2022</a:t>
            </a:r>
          </a:p>
          <a:p>
            <a:pPr algn="l">
              <a:lnSpc>
                <a:spcPts val="5599"/>
              </a:lnSpc>
            </a:pPr>
            <a:endParaRPr lang="en-US" sz="3999" spc="-13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COMPLETION:</a:t>
            </a: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JANUARY 2024</a:t>
            </a:r>
          </a:p>
          <a:p>
            <a:pPr algn="l">
              <a:lnSpc>
                <a:spcPts val="5599"/>
              </a:lnSpc>
            </a:pPr>
            <a:endParaRPr lang="en-US" sz="3999" spc="-13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599"/>
              </a:lnSpc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COST: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spc="-13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$ 10,758,136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8467" y="3676650"/>
            <a:ext cx="9818369" cy="6644898"/>
            <a:chOff x="0" y="0"/>
            <a:chExt cx="2341490" cy="1584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490" cy="1584679"/>
            </a:xfrm>
            <a:custGeom>
              <a:avLst/>
              <a:gdLst/>
              <a:ahLst/>
              <a:cxnLst/>
              <a:rect l="l" t="t" r="r" b="b"/>
              <a:pathLst>
                <a:path w="2341490" h="1584679">
                  <a:moveTo>
                    <a:pt x="0" y="0"/>
                  </a:moveTo>
                  <a:lnTo>
                    <a:pt x="2341490" y="0"/>
                  </a:lnTo>
                  <a:lnTo>
                    <a:pt x="2341490" y="1584679"/>
                  </a:lnTo>
                  <a:lnTo>
                    <a:pt x="0" y="1584679"/>
                  </a:lnTo>
                  <a:close/>
                </a:path>
              </a:pathLst>
            </a:custGeom>
            <a:solidFill>
              <a:srgbClr val="395269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41490" cy="162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28" y="0"/>
            <a:ext cx="8838177" cy="10287000"/>
            <a:chOff x="0" y="0"/>
            <a:chExt cx="812800" cy="946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46041"/>
            </a:xfrm>
            <a:custGeom>
              <a:avLst/>
              <a:gdLst/>
              <a:ahLst/>
              <a:cxnLst/>
              <a:rect l="l" t="t" r="r" b="b"/>
              <a:pathLst>
                <a:path w="812800" h="946041">
                  <a:moveTo>
                    <a:pt x="406400" y="0"/>
                  </a:moveTo>
                  <a:cubicBezTo>
                    <a:pt x="181951" y="0"/>
                    <a:pt x="0" y="211778"/>
                    <a:pt x="0" y="473020"/>
                  </a:cubicBezTo>
                  <a:cubicBezTo>
                    <a:pt x="0" y="734262"/>
                    <a:pt x="181951" y="946041"/>
                    <a:pt x="406400" y="946041"/>
                  </a:cubicBezTo>
                  <a:cubicBezTo>
                    <a:pt x="630849" y="946041"/>
                    <a:pt x="812800" y="734262"/>
                    <a:pt x="812800" y="473020"/>
                  </a:cubicBezTo>
                  <a:cubicBezTo>
                    <a:pt x="812800" y="21177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0591"/>
              <a:ext cx="660400" cy="80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443311" y="7337036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443311" y="2949964"/>
            <a:ext cx="7981811" cy="0"/>
          </a:xfrm>
          <a:prstGeom prst="line">
            <a:avLst/>
          </a:prstGeom>
          <a:ln w="9525" cap="flat">
            <a:solidFill>
              <a:srgbClr val="3952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68467" y="0"/>
            <a:ext cx="9419533" cy="5691439"/>
          </a:xfrm>
          <a:custGeom>
            <a:avLst/>
            <a:gdLst/>
            <a:ahLst/>
            <a:cxnLst/>
            <a:rect l="l" t="t" r="r" b="b"/>
            <a:pathLst>
              <a:path w="9419533" h="5691439">
                <a:moveTo>
                  <a:pt x="0" y="0"/>
                </a:moveTo>
                <a:lnTo>
                  <a:pt x="9419533" y="0"/>
                </a:lnTo>
                <a:lnTo>
                  <a:pt x="9419533" y="5691439"/>
                </a:lnTo>
                <a:lnTo>
                  <a:pt x="0" y="5691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62" t="-5887" b="-271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68467" y="37262"/>
            <a:ext cx="9698358" cy="5825403"/>
          </a:xfrm>
          <a:custGeom>
            <a:avLst/>
            <a:gdLst/>
            <a:ahLst/>
            <a:cxnLst/>
            <a:rect l="l" t="t" r="r" b="b"/>
            <a:pathLst>
              <a:path w="9698358" h="5825403">
                <a:moveTo>
                  <a:pt x="0" y="0"/>
                </a:moveTo>
                <a:lnTo>
                  <a:pt x="9698358" y="0"/>
                </a:lnTo>
                <a:lnTo>
                  <a:pt x="9698358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59" b="-54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72023" y="4351003"/>
            <a:ext cx="8124386" cy="180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PRIVATE </a:t>
            </a:r>
          </a:p>
          <a:p>
            <a:pPr marL="0" lvl="0" indent="0" algn="ctr">
              <a:lnSpc>
                <a:spcPts val="6840"/>
              </a:lnSpc>
              <a:spcBef>
                <a:spcPct val="0"/>
              </a:spcBef>
            </a:pPr>
            <a:r>
              <a:rPr lang="en-US" sz="7600" spc="-174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DEVELOPMENT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0421" y="4929369"/>
            <a:ext cx="7414154" cy="4939680"/>
          </a:xfrm>
          <a:custGeom>
            <a:avLst/>
            <a:gdLst/>
            <a:ahLst/>
            <a:cxnLst/>
            <a:rect l="l" t="t" r="r" b="b"/>
            <a:pathLst>
              <a:path w="7414154" h="4939680">
                <a:moveTo>
                  <a:pt x="0" y="0"/>
                </a:moveTo>
                <a:lnTo>
                  <a:pt x="7414154" y="0"/>
                </a:lnTo>
                <a:lnTo>
                  <a:pt x="7414154" y="4939680"/>
                </a:lnTo>
                <a:lnTo>
                  <a:pt x="0" y="4939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37347" y="4929369"/>
            <a:ext cx="7853857" cy="4842747"/>
          </a:xfrm>
          <a:custGeom>
            <a:avLst/>
            <a:gdLst/>
            <a:ahLst/>
            <a:cxnLst/>
            <a:rect l="l" t="t" r="r" b="b"/>
            <a:pathLst>
              <a:path w="7853857" h="4842747">
                <a:moveTo>
                  <a:pt x="0" y="0"/>
                </a:moveTo>
                <a:lnTo>
                  <a:pt x="7853857" y="0"/>
                </a:lnTo>
                <a:lnTo>
                  <a:pt x="7853857" y="4842747"/>
                </a:lnTo>
                <a:lnTo>
                  <a:pt x="0" y="4842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5" b="-40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98835" y="159091"/>
            <a:ext cx="14853327" cy="2198007"/>
            <a:chOff x="0" y="0"/>
            <a:chExt cx="19804435" cy="293067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9804435" cy="2930677"/>
              <a:chOff x="0" y="0"/>
              <a:chExt cx="3911987" cy="5788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11987" cy="578899"/>
              </a:xfrm>
              <a:custGeom>
                <a:avLst/>
                <a:gdLst/>
                <a:ahLst/>
                <a:cxnLst/>
                <a:rect l="l" t="t" r="r" b="b"/>
                <a:pathLst>
                  <a:path w="3911987" h="578899">
                    <a:moveTo>
                      <a:pt x="0" y="0"/>
                    </a:moveTo>
                    <a:lnTo>
                      <a:pt x="3911987" y="0"/>
                    </a:lnTo>
                    <a:lnTo>
                      <a:pt x="3911987" y="578899"/>
                    </a:lnTo>
                    <a:lnTo>
                      <a:pt x="0" y="578899"/>
                    </a:lnTo>
                    <a:close/>
                  </a:path>
                </a:pathLst>
              </a:custGeom>
              <a:solidFill>
                <a:srgbClr val="39526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3911987" cy="6169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370189" y="240421"/>
              <a:ext cx="15113397" cy="1685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39"/>
                </a:lnSpc>
                <a:spcBef>
                  <a:spcPct val="0"/>
                </a:spcBef>
              </a:pPr>
              <a:r>
                <a:rPr lang="en-US" sz="7599" b="1" spc="-250">
                  <a:solidFill>
                    <a:srgbClr val="FFFFFF"/>
                  </a:solidFill>
                  <a:latin typeface="Lora Bold"/>
                  <a:ea typeface="Lora Bold"/>
                  <a:cs typeface="Lora Bold"/>
                  <a:sym typeface="Lora Bold"/>
                </a:rPr>
                <a:t>PRIVATE DEVELOPMENT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43914" y="3013219"/>
            <a:ext cx="328716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Zenner USA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27908" y="2949719"/>
            <a:ext cx="847273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John Deere King Ranch Ag &amp; Turf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8835" y="159091"/>
            <a:ext cx="14853327" cy="2198007"/>
            <a:chOff x="0" y="0"/>
            <a:chExt cx="3911987" cy="578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1987" cy="578899"/>
            </a:xfrm>
            <a:custGeom>
              <a:avLst/>
              <a:gdLst/>
              <a:ahLst/>
              <a:cxnLst/>
              <a:rect l="l" t="t" r="r" b="b"/>
              <a:pathLst>
                <a:path w="3911987" h="578899">
                  <a:moveTo>
                    <a:pt x="0" y="0"/>
                  </a:moveTo>
                  <a:lnTo>
                    <a:pt x="3911987" y="0"/>
                  </a:lnTo>
                  <a:lnTo>
                    <a:pt x="3911987" y="578899"/>
                  </a:lnTo>
                  <a:lnTo>
                    <a:pt x="0" y="578899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1987" cy="616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929369"/>
            <a:ext cx="7268664" cy="4842747"/>
          </a:xfrm>
          <a:custGeom>
            <a:avLst/>
            <a:gdLst/>
            <a:ahLst/>
            <a:cxnLst/>
            <a:rect l="l" t="t" r="r" b="b"/>
            <a:pathLst>
              <a:path w="7268664" h="4842747">
                <a:moveTo>
                  <a:pt x="0" y="0"/>
                </a:moveTo>
                <a:lnTo>
                  <a:pt x="7268664" y="0"/>
                </a:lnTo>
                <a:lnTo>
                  <a:pt x="7268664" y="4842747"/>
                </a:lnTo>
                <a:lnTo>
                  <a:pt x="0" y="4842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57885" y="4929369"/>
            <a:ext cx="7812780" cy="4842747"/>
          </a:xfrm>
          <a:custGeom>
            <a:avLst/>
            <a:gdLst/>
            <a:ahLst/>
            <a:cxnLst/>
            <a:rect l="l" t="t" r="r" b="b"/>
            <a:pathLst>
              <a:path w="7812780" h="4842747">
                <a:moveTo>
                  <a:pt x="0" y="0"/>
                </a:moveTo>
                <a:lnTo>
                  <a:pt x="7812780" y="0"/>
                </a:lnTo>
                <a:lnTo>
                  <a:pt x="7812780" y="4842747"/>
                </a:lnTo>
                <a:lnTo>
                  <a:pt x="0" y="4842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76476" y="301307"/>
            <a:ext cx="11335048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b="1" spc="-25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PRIVATE DEVELOPMENT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34095" y="3013219"/>
            <a:ext cx="465787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Texas Roadhouse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27908" y="3013219"/>
            <a:ext cx="847273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Home 2 Suites by Hilton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8835" y="159091"/>
            <a:ext cx="14853327" cy="2198007"/>
            <a:chOff x="0" y="0"/>
            <a:chExt cx="3911987" cy="578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1987" cy="578899"/>
            </a:xfrm>
            <a:custGeom>
              <a:avLst/>
              <a:gdLst/>
              <a:ahLst/>
              <a:cxnLst/>
              <a:rect l="l" t="t" r="r" b="b"/>
              <a:pathLst>
                <a:path w="3911987" h="578899">
                  <a:moveTo>
                    <a:pt x="0" y="0"/>
                  </a:moveTo>
                  <a:lnTo>
                    <a:pt x="3911987" y="0"/>
                  </a:lnTo>
                  <a:lnTo>
                    <a:pt x="3911987" y="578899"/>
                  </a:lnTo>
                  <a:lnTo>
                    <a:pt x="0" y="578899"/>
                  </a:lnTo>
                  <a:close/>
                </a:path>
              </a:pathLst>
            </a:custGeom>
            <a:solidFill>
              <a:srgbClr val="39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1987" cy="616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4338" y="4929369"/>
            <a:ext cx="7829827" cy="4772853"/>
          </a:xfrm>
          <a:custGeom>
            <a:avLst/>
            <a:gdLst/>
            <a:ahLst/>
            <a:cxnLst/>
            <a:rect l="l" t="t" r="r" b="b"/>
            <a:pathLst>
              <a:path w="7829827" h="4772853">
                <a:moveTo>
                  <a:pt x="0" y="0"/>
                </a:moveTo>
                <a:lnTo>
                  <a:pt x="7829827" y="0"/>
                </a:lnTo>
                <a:lnTo>
                  <a:pt x="7829827" y="4772853"/>
                </a:lnTo>
                <a:lnTo>
                  <a:pt x="0" y="4772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48" b="-4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57885" y="4929369"/>
            <a:ext cx="7812780" cy="4842747"/>
          </a:xfrm>
          <a:custGeom>
            <a:avLst/>
            <a:gdLst/>
            <a:ahLst/>
            <a:cxnLst/>
            <a:rect l="l" t="t" r="r" b="b"/>
            <a:pathLst>
              <a:path w="7812780" h="4842747">
                <a:moveTo>
                  <a:pt x="0" y="0"/>
                </a:moveTo>
                <a:lnTo>
                  <a:pt x="7812780" y="0"/>
                </a:lnTo>
                <a:lnTo>
                  <a:pt x="7812780" y="4842747"/>
                </a:lnTo>
                <a:lnTo>
                  <a:pt x="0" y="4842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3" b="-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76476" y="301307"/>
            <a:ext cx="11335048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b="1" spc="-25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PRIVATE DEVELOPMENT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0433" y="3013219"/>
            <a:ext cx="324519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The Reserve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27908" y="3013219"/>
            <a:ext cx="847273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i="1" spc="-165">
                <a:solidFill>
                  <a:srgbClr val="395269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Legacy Pines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1252" y="-358589"/>
            <a:ext cx="12715584" cy="5956566"/>
            <a:chOff x="0" y="0"/>
            <a:chExt cx="3032420" cy="142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2420" cy="1420525"/>
            </a:xfrm>
            <a:custGeom>
              <a:avLst/>
              <a:gdLst/>
              <a:ahLst/>
              <a:cxnLst/>
              <a:rect l="l" t="t" r="r" b="b"/>
              <a:pathLst>
                <a:path w="3032420" h="1420525">
                  <a:moveTo>
                    <a:pt x="0" y="0"/>
                  </a:moveTo>
                  <a:lnTo>
                    <a:pt x="3032420" y="0"/>
                  </a:lnTo>
                  <a:lnTo>
                    <a:pt x="3032420" y="1420525"/>
                  </a:lnTo>
                  <a:lnTo>
                    <a:pt x="0" y="1420525"/>
                  </a:lnTo>
                  <a:close/>
                </a:path>
              </a:pathLst>
            </a:custGeom>
            <a:solidFill>
              <a:srgbClr val="ECECDA"/>
            </a:solid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32420" cy="1458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6627767" cy="37281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27767" cy="3728119"/>
            </a:xfrm>
            <a:custGeom>
              <a:avLst/>
              <a:gdLst/>
              <a:ahLst/>
              <a:cxnLst/>
              <a:rect l="l" t="t" r="r" b="b"/>
              <a:pathLst>
                <a:path w="6627767" h="3728119">
                  <a:moveTo>
                    <a:pt x="0" y="0"/>
                  </a:moveTo>
                  <a:lnTo>
                    <a:pt x="6627767" y="0"/>
                  </a:lnTo>
                  <a:lnTo>
                    <a:pt x="6627767" y="3728119"/>
                  </a:lnTo>
                  <a:lnTo>
                    <a:pt x="0" y="3728119"/>
                  </a:lnTo>
                  <a:close/>
                </a:path>
              </a:pathLst>
            </a:custGeom>
            <a:blipFill>
              <a:blip r:embed="rId2"/>
              <a:stretch>
                <a:fillRect t="-65" b="-65"/>
              </a:stretch>
            </a:blipFill>
            <a:ln w="9525" cap="sq">
              <a:solidFill>
                <a:srgbClr val="39526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46776" y="107458"/>
            <a:ext cx="1625047" cy="1635204"/>
          </a:xfrm>
          <a:custGeom>
            <a:avLst/>
            <a:gdLst/>
            <a:ahLst/>
            <a:cxnLst/>
            <a:rect l="l" t="t" r="r" b="b"/>
            <a:pathLst>
              <a:path w="1625047" h="1635204">
                <a:moveTo>
                  <a:pt x="0" y="0"/>
                </a:moveTo>
                <a:lnTo>
                  <a:pt x="1625048" y="0"/>
                </a:lnTo>
                <a:lnTo>
                  <a:pt x="1625048" y="1635204"/>
                </a:lnTo>
                <a:lnTo>
                  <a:pt x="0" y="1635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863735" y="7188653"/>
            <a:ext cx="9424265" cy="3086100"/>
            <a:chOff x="0" y="0"/>
            <a:chExt cx="248211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2111" cy="812800"/>
            </a:xfrm>
            <a:custGeom>
              <a:avLst/>
              <a:gdLst/>
              <a:ahLst/>
              <a:cxnLst/>
              <a:rect l="l" t="t" r="r" b="b"/>
              <a:pathLst>
                <a:path w="2482111" h="812800">
                  <a:moveTo>
                    <a:pt x="0" y="0"/>
                  </a:moveTo>
                  <a:lnTo>
                    <a:pt x="2482111" y="0"/>
                  </a:lnTo>
                  <a:lnTo>
                    <a:pt x="248211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ECD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82111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00" y="7502978"/>
            <a:ext cx="10310885" cy="261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11000" spc="-253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PARKS </a:t>
            </a:r>
          </a:p>
          <a:p>
            <a:pPr marL="0" lvl="0" indent="0" algn="l">
              <a:lnSpc>
                <a:spcPts val="9900"/>
              </a:lnSpc>
              <a:spcBef>
                <a:spcPct val="0"/>
              </a:spcBef>
            </a:pPr>
            <a:r>
              <a:rPr lang="en-US" sz="11000" spc="-253">
                <a:solidFill>
                  <a:srgbClr val="2E2E2E"/>
                </a:solidFill>
                <a:latin typeface="Playfair Display SC"/>
                <a:ea typeface="Playfair Display SC"/>
                <a:cs typeface="Playfair Display SC"/>
                <a:sym typeface="Playfair Display SC"/>
              </a:rPr>
              <a:t>MASTERPLAN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393</Words>
  <Application>Microsoft Office PowerPoint</Application>
  <PresentationFormat>Custom</PresentationFormat>
  <Paragraphs>124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Lora</vt:lpstr>
      <vt:lpstr>Arial</vt:lpstr>
      <vt:lpstr>Calibri</vt:lpstr>
      <vt:lpstr>Playfair Display SC</vt:lpstr>
      <vt:lpstr>Playfair Display SC Bold</vt:lpstr>
      <vt:lpstr>Lora Bold</vt:lpstr>
      <vt:lpstr>Lora Bold Italics</vt:lpstr>
      <vt:lpstr>Lora Italics</vt:lpstr>
      <vt:lpstr>Playfair Display SC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City </dc:title>
  <cp:lastModifiedBy>Kristy Doll</cp:lastModifiedBy>
  <cp:revision>5</cp:revision>
  <dcterms:created xsi:type="dcterms:W3CDTF">2006-08-16T00:00:00Z</dcterms:created>
  <dcterms:modified xsi:type="dcterms:W3CDTF">2025-02-25T20:43:26Z</dcterms:modified>
  <dc:identifier>DAGLNl9ZM_Y</dc:identifier>
</cp:coreProperties>
</file>